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421" r:id="rId3"/>
    <p:sldId id="423" r:id="rId4"/>
    <p:sldId id="481" r:id="rId5"/>
    <p:sldId id="482" r:id="rId6"/>
    <p:sldId id="483" r:id="rId7"/>
    <p:sldId id="484" r:id="rId8"/>
    <p:sldId id="485" r:id="rId9"/>
    <p:sldId id="486" r:id="rId10"/>
    <p:sldId id="450" r:id="rId11"/>
    <p:sldId id="454" r:id="rId12"/>
    <p:sldId id="463" r:id="rId13"/>
    <p:sldId id="464" r:id="rId14"/>
    <p:sldId id="465" r:id="rId15"/>
    <p:sldId id="451" r:id="rId16"/>
    <p:sldId id="458" r:id="rId17"/>
    <p:sldId id="460" r:id="rId18"/>
    <p:sldId id="480" r:id="rId19"/>
    <p:sldId id="467" r:id="rId20"/>
    <p:sldId id="472" r:id="rId21"/>
    <p:sldId id="471" r:id="rId22"/>
    <p:sldId id="473" r:id="rId23"/>
    <p:sldId id="468" r:id="rId24"/>
    <p:sldId id="470" r:id="rId25"/>
    <p:sldId id="452" r:id="rId26"/>
    <p:sldId id="456" r:id="rId27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66"/>
    <a:srgbClr val="5B9BD5"/>
    <a:srgbClr val="33CC33"/>
    <a:srgbClr val="ED7D31"/>
    <a:srgbClr val="66FF33"/>
    <a:srgbClr val="CC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95274" autoAdjust="0"/>
  </p:normalViewPr>
  <p:slideViewPr>
    <p:cSldViewPr snapToGrid="0">
      <p:cViewPr varScale="1">
        <p:scale>
          <a:sx n="84" d="100"/>
          <a:sy n="84" d="100"/>
        </p:scale>
        <p:origin x="1613" y="8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10169-9691-4474-8A4B-19A90DE42561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741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4472B-7314-4ACF-9BD4-4DD0F5768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99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288F9-36DB-42F4-8D99-FC6C729829DC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50900"/>
            <a:ext cx="3055938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800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A4B1-68A9-452A-993C-C88FF75B63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8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A4B1-68A9-452A-993C-C88FF75B63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0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A4B1-68A9-452A-993C-C88FF75B63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10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A4B1-68A9-452A-993C-C88FF75B63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6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A4B1-68A9-452A-993C-C88FF75B63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285-97F1-4167-A1C0-877473EC5878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8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0789-6DE7-4DEF-8D10-9C417EA2254D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0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1D02-23D4-400D-85E4-BA30CAD8977B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5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65426"/>
            <a:ext cx="7886700" cy="610234"/>
          </a:xfrm>
        </p:spPr>
        <p:txBody>
          <a:bodyPr>
            <a:noAutofit/>
          </a:bodyPr>
          <a:lstStyle>
            <a:lvl1pPr algn="ctr">
              <a:defRPr sz="32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4809717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4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>
              <a:defRPr sz="18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>
              <a:defRPr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>
              <a:defRPr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>
              <a:defRPr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</a:lstStyle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0C7E-E08F-4A60-8AC4-92BD9C8D7AB7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3059" y="87090"/>
            <a:ext cx="20574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FE67DE-5BF6-49D0-BF7A-76F5E776BCA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17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60F2-ABB1-4DFD-8496-BD501D720032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5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04F-5250-4828-AA9F-FD8D0F00958A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3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9DEB-A34C-4644-BCD4-DCC4FF195F5F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6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4EB7-E40E-402A-A75A-82B22610D114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64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69EC-6D12-4817-A0D1-B2EECA7FA19E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66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E470-6514-4E29-99B7-E66E85A47A30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688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5135-BA18-4F1C-92EA-97E459F62ACE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75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8408C-7D7F-4A92-9491-E5C9D648456F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E67DE-5BF6-49D0-BF7A-76F5E776B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0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0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110.png"/><Relationship Id="rId3" Type="http://schemas.openxmlformats.org/officeDocument/2006/relationships/image" Target="../media/image161.png"/><Relationship Id="rId7" Type="http://schemas.openxmlformats.org/officeDocument/2006/relationships/image" Target="../media/image33.emf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91.png"/><Relationship Id="rId5" Type="http://schemas.openxmlformats.org/officeDocument/2006/relationships/image" Target="../media/image31.emf"/><Relationship Id="rId15" Type="http://schemas.openxmlformats.org/officeDocument/2006/relationships/image" Target="../media/image130.png"/><Relationship Id="rId10" Type="http://schemas.openxmlformats.org/officeDocument/2006/relationships/image" Target="../media/image80.png"/><Relationship Id="rId4" Type="http://schemas.openxmlformats.org/officeDocument/2006/relationships/image" Target="../media/image30.emf"/><Relationship Id="rId9" Type="http://schemas.openxmlformats.org/officeDocument/2006/relationships/image" Target="../media/image35.emf"/><Relationship Id="rId1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jpe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31826"/>
            <a:ext cx="9144000" cy="1598036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EKF and Smoothing-based UAV Positioning</a:t>
            </a:r>
            <a:br>
              <a:rPr lang="en-US" altLang="ko-KR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ko-KR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Using UWB and IMU Fusion</a:t>
            </a:r>
            <a:endParaRPr lang="ko-KR" altLang="en-US" sz="3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10128"/>
            <a:ext cx="9144000" cy="3739895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Jungwon</a:t>
            </a:r>
            <a: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Kang</a:t>
            </a:r>
            <a:r>
              <a:rPr lang="en-US" altLang="ko-KR" baseline="30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altLang="ko-K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Kunwoo </a:t>
            </a:r>
            <a:r>
              <a:rPr lang="en-US" altLang="ko-KR" b="1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Park</a:t>
            </a:r>
            <a:r>
              <a:rPr lang="en-US" altLang="ko-KR" b="1" baseline="30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altLang="ko-KR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Gunho</a:t>
            </a:r>
            <a: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Sohn</a:t>
            </a:r>
            <a:r>
              <a:rPr lang="en-US" altLang="ko-KR" baseline="30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/>
            </a:r>
            <a:b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ko-KR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Mozhdeh</a:t>
            </a:r>
            <a: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Shahbazi</a:t>
            </a:r>
            <a:r>
              <a:rPr lang="en-US" altLang="ko-KR" baseline="30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Patrick 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Ménard</a:t>
            </a:r>
            <a:r>
              <a:rPr lang="en-US" altLang="ko-KR" baseline="30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</a:p>
          <a:p>
            <a:endParaRPr lang="en-US" altLang="ko-KR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ko-KR" baseline="30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York University</a:t>
            </a:r>
          </a:p>
          <a:p>
            <a:r>
              <a:rPr lang="en-US" altLang="ko-KR" baseline="30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r>
              <a:rPr lang="en-US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University of Calgary</a:t>
            </a:r>
          </a:p>
          <a:p>
            <a:r>
              <a:rPr lang="en-US" altLang="ko-KR" baseline="30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r>
              <a:rPr lang="fr-FR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Centre </a:t>
            </a:r>
            <a:r>
              <a:rPr lang="fr-FR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 géomatique du </a:t>
            </a:r>
            <a:r>
              <a:rPr lang="fr-FR" altLang="ko-KR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Québec</a:t>
            </a:r>
          </a:p>
          <a:p>
            <a:endParaRPr lang="en-US" altLang="ko-KR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June 19 2018</a:t>
            </a:r>
            <a:endParaRPr lang="ko-KR" alt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2654047-91BB-42C5-800E-07DFD6E149E1}"/>
              </a:ext>
            </a:extLst>
          </p:cNvPr>
          <p:cNvSpPr/>
          <p:nvPr/>
        </p:nvSpPr>
        <p:spPr>
          <a:xfrm>
            <a:off x="0" y="-1"/>
            <a:ext cx="9144000" cy="720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39th Canadian Symposium on Remote Sensing, June 19-21, 2018</a:t>
            </a:r>
          </a:p>
        </p:txBody>
      </p:sp>
    </p:spTree>
    <p:extLst>
      <p:ext uri="{BB962C8B-B14F-4D97-AF65-F5344CB8AC3E}">
        <p14:creationId xmlns:p14="http://schemas.microsoft.com/office/powerpoint/2010/main" val="34285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F2FEC35-9E65-43D4-8FA5-C6D9CBF0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95E0AB1-D386-47BA-995C-97887E5C2F17}"/>
              </a:ext>
            </a:extLst>
          </p:cNvPr>
          <p:cNvSpPr/>
          <p:nvPr/>
        </p:nvSpPr>
        <p:spPr>
          <a:xfrm>
            <a:off x="0" y="2441287"/>
            <a:ext cx="9144000" cy="117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  <a:t>2. EKF vs Smoothing for UAV Positioning</a:t>
            </a:r>
            <a:br>
              <a:rPr lang="en-CA" sz="4000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</a:br>
            <a:r>
              <a:rPr lang="en-CA" sz="4000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  <a:t>Using UWB &amp; IMU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07F2B6-A0AF-4100-A15A-5B37C370753C}"/>
              </a:ext>
            </a:extLst>
          </p:cNvPr>
          <p:cNvSpPr/>
          <p:nvPr/>
        </p:nvSpPr>
        <p:spPr>
          <a:xfrm>
            <a:off x="1310910" y="4029116"/>
            <a:ext cx="6522181" cy="671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  <a:t>2.1 Filtering &amp; Smoothing</a:t>
            </a:r>
          </a:p>
          <a:p>
            <a:endParaRPr lang="en-CA" sz="600" dirty="0">
              <a:solidFill>
                <a:schemeClr val="tx1"/>
              </a:solidFill>
              <a:latin typeface="Adobe Heiti Std R" panose="020B0400000000000000" pitchFamily="34" charset="-128"/>
              <a:ea typeface="Adobe Heiti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CA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  <a:t>2.2 EKF &amp; Smoothing for UAV Positioning Using UWB &amp; IMU</a:t>
            </a:r>
          </a:p>
        </p:txBody>
      </p:sp>
    </p:spTree>
    <p:extLst>
      <p:ext uri="{BB962C8B-B14F-4D97-AF65-F5344CB8AC3E}">
        <p14:creationId xmlns:p14="http://schemas.microsoft.com/office/powerpoint/2010/main" val="33082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Filtering &amp; Smoothing </a:t>
            </a:r>
            <a:r>
              <a:rPr lang="en-CA" baseline="30000" dirty="0"/>
              <a:t>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943850" cy="1800000"/>
          </a:xfrm>
        </p:spPr>
        <p:txBody>
          <a:bodyPr>
            <a:noAutofit/>
          </a:bodyPr>
          <a:lstStyle/>
          <a:p>
            <a:r>
              <a:rPr lang="en-CA" sz="2800" dirty="0"/>
              <a:t>Filtering</a:t>
            </a:r>
          </a:p>
          <a:p>
            <a:pPr lvl="1"/>
            <a:r>
              <a:rPr lang="en-CA" sz="2000" dirty="0"/>
              <a:t>Summarizing all experience with respect to the last pose, </a:t>
            </a:r>
            <a:endParaRPr lang="en-CA" sz="2000" dirty="0" smtClean="0"/>
          </a:p>
          <a:p>
            <a:pPr marL="457200" lvl="1" indent="0">
              <a:buNone/>
            </a:pPr>
            <a:r>
              <a:rPr lang="en-CA" sz="2000" dirty="0" smtClean="0"/>
              <a:t>   using </a:t>
            </a:r>
            <a:r>
              <a:rPr lang="en-CA" sz="2000" dirty="0"/>
              <a:t>a </a:t>
            </a:r>
            <a:r>
              <a:rPr lang="en-CA" sz="2000" b="1" dirty="0"/>
              <a:t>state vector</a:t>
            </a:r>
            <a:r>
              <a:rPr lang="en-CA" sz="2000" dirty="0"/>
              <a:t> and the associated </a:t>
            </a:r>
            <a:r>
              <a:rPr lang="en-CA" sz="2000" b="1" dirty="0"/>
              <a:t>covariance matrix</a:t>
            </a:r>
            <a:br>
              <a:rPr lang="en-CA" sz="2000" b="1" dirty="0"/>
            </a:br>
            <a:r>
              <a:rPr lang="en-CA" sz="2000" b="1" dirty="0"/>
              <a:t> </a:t>
            </a:r>
            <a:r>
              <a:rPr lang="en-CA" sz="2000" b="1" dirty="0" smtClean="0"/>
              <a:t>   (</a:t>
            </a:r>
            <a:r>
              <a:rPr lang="en-CA" sz="2000" b="1" dirty="0"/>
              <a:t>→ </a:t>
            </a:r>
            <a:r>
              <a:rPr lang="en-CA" sz="2000" dirty="0"/>
              <a:t>Eliminating all past poses)</a:t>
            </a:r>
            <a:endParaRPr lang="en-CA" sz="2000" b="1" dirty="0"/>
          </a:p>
          <a:p>
            <a:pPr lvl="1"/>
            <a:r>
              <a:rPr lang="en-CA" sz="2000" dirty="0"/>
              <a:t>Following the 'predict / correct'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778D7AD-9085-48B9-8235-039063DC1925}"/>
              </a:ext>
            </a:extLst>
          </p:cNvPr>
          <p:cNvSpPr/>
          <p:nvPr/>
        </p:nvSpPr>
        <p:spPr>
          <a:xfrm>
            <a:off x="6336000" y="6518446"/>
            <a:ext cx="2808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*The figure is </a:t>
            </a:r>
            <a:r>
              <a:rPr lang="en-US" altLang="ko-KR" sz="1000" dirty="0" smtClean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excerpted </a:t>
            </a:r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from [M. </a:t>
            </a:r>
            <a:r>
              <a:rPr lang="en-US" altLang="ko-KR" sz="1000" dirty="0" err="1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Chli</a:t>
            </a:r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2017].</a:t>
            </a:r>
            <a:endParaRPr lang="ko-KR" altLang="en-US" sz="10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3" name="Picture 12" descr="A picture containing athletic game&#10;&#10;Description generated with high confidence">
            <a:extLst>
              <a:ext uri="{FF2B5EF4-FFF2-40B4-BE49-F238E27FC236}">
                <a16:creationId xmlns="" xmlns:a16="http://schemas.microsoft.com/office/drawing/2014/main" id="{672EB988-F314-4423-9EFA-7194D31B6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3592428"/>
            <a:ext cx="6480000" cy="1836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2F69F9E8-9052-4438-83C0-5F3CCA6620E3}"/>
                  </a:ext>
                </a:extLst>
              </p:cNvPr>
              <p:cNvSpPr/>
              <p:nvPr/>
            </p:nvSpPr>
            <p:spPr>
              <a:xfrm>
                <a:off x="1332000" y="5950292"/>
                <a:ext cx="2228880" cy="5681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CA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CA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altLang="ko-KR" sz="1400" dirty="0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: vehicle pose at time </a:t>
                </a:r>
                <a14:m>
                  <m:oMath xmlns:m="http://schemas.openxmlformats.org/officeDocument/2006/math">
                    <m:r>
                      <a:rPr lang="en-CA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𝑖</m:t>
                    </m:r>
                  </m:oMath>
                </a14:m>
                <a:endParaRPr lang="en-CA" altLang="ko-KR" sz="14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CA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CA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A" altLang="ko-KR" sz="1400" dirty="0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𝑘</m:t>
                    </m:r>
                  </m:oMath>
                </a14:m>
                <a:r>
                  <a:rPr lang="en-CA" altLang="ko-KR" sz="1400" dirty="0" err="1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th</a:t>
                </a:r>
                <a:r>
                  <a:rPr lang="en-CA" altLang="ko-KR" sz="1400" dirty="0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landmark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69F9E8-9052-4438-83C0-5F3CCA662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00" y="5950292"/>
                <a:ext cx="2228880" cy="568154"/>
              </a:xfrm>
              <a:prstGeom prst="rect">
                <a:avLst/>
              </a:prstGeom>
              <a:blipFill>
                <a:blip r:embed="rId3"/>
                <a:stretch>
                  <a:fillRect b="-75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0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Filtering &amp; Smoothing </a:t>
            </a:r>
            <a:r>
              <a:rPr lang="en-CA" baseline="30000" dirty="0"/>
              <a:t>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800000"/>
          </a:xfrm>
        </p:spPr>
        <p:txBody>
          <a:bodyPr>
            <a:normAutofit/>
          </a:bodyPr>
          <a:lstStyle/>
          <a:p>
            <a:r>
              <a:rPr lang="en-CA" sz="2800" dirty="0"/>
              <a:t>Smoothing</a:t>
            </a:r>
          </a:p>
          <a:p>
            <a:pPr lvl="1"/>
            <a:r>
              <a:rPr lang="en-CA" sz="2000" dirty="0"/>
              <a:t>Minimizing the total least-squares cost function.</a:t>
            </a:r>
          </a:p>
          <a:p>
            <a:pPr lvl="1"/>
            <a:r>
              <a:rPr lang="en-CA" sz="2000" dirty="0"/>
              <a:t>Solving for the </a:t>
            </a:r>
            <a:r>
              <a:rPr lang="en-CA" sz="2000" dirty="0" smtClean="0"/>
              <a:t>constraints </a:t>
            </a:r>
            <a:r>
              <a:rPr lang="en-CA" sz="2000" dirty="0"/>
              <a:t>between poses and landmarks.</a:t>
            </a:r>
          </a:p>
          <a:p>
            <a:pPr lvl="1"/>
            <a:r>
              <a:rPr lang="en-US" sz="2000" dirty="0"/>
              <a:t>Can result in a  globally consistent solution</a:t>
            </a:r>
            <a:r>
              <a:rPr lang="en-US" sz="2000" dirty="0" smtClean="0"/>
              <a:t>.</a:t>
            </a:r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BB88708-023B-4E98-A835-40FF604C3042}"/>
              </a:ext>
            </a:extLst>
          </p:cNvPr>
          <p:cNvSpPr/>
          <p:nvPr/>
        </p:nvSpPr>
        <p:spPr>
          <a:xfrm>
            <a:off x="6336000" y="6518446"/>
            <a:ext cx="2808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*The figure is </a:t>
            </a:r>
            <a:r>
              <a:rPr lang="en-US" altLang="ko-KR" sz="1000" dirty="0" smtClean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excerpted </a:t>
            </a:r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from [M. </a:t>
            </a:r>
            <a:r>
              <a:rPr lang="en-US" altLang="ko-KR" sz="1000" dirty="0" err="1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Chli</a:t>
            </a:r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2017].</a:t>
            </a:r>
            <a:endParaRPr lang="ko-KR" altLang="en-US" sz="10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BC8084F0-5526-446E-8AF6-8F0625B69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"/>
          <a:stretch/>
        </p:blipFill>
        <p:spPr>
          <a:xfrm>
            <a:off x="1332000" y="3671139"/>
            <a:ext cx="6480000" cy="18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C58CE658-9B2A-4190-B80B-BED1991D576F}"/>
              </a:ext>
            </a:extLst>
          </p:cNvPr>
          <p:cNvCxnSpPr>
            <a:cxnSpLocks/>
          </p:cNvCxnSpPr>
          <p:nvPr/>
        </p:nvCxnSpPr>
        <p:spPr>
          <a:xfrm>
            <a:off x="1629392" y="4356161"/>
            <a:ext cx="252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EKF &amp; Smoothing for UAV Positioning</a:t>
            </a:r>
            <a:br>
              <a:rPr lang="en-CA" dirty="0"/>
            </a:br>
            <a:r>
              <a:rPr lang="en-CA" dirty="0"/>
              <a:t>Using UWB &amp; IMU </a:t>
            </a:r>
            <a:r>
              <a:rPr lang="en-CA" baseline="30000" dirty="0"/>
              <a:t>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080000"/>
          </a:xfrm>
        </p:spPr>
        <p:txBody>
          <a:bodyPr/>
          <a:lstStyle/>
          <a:p>
            <a:r>
              <a:rPr lang="en-CA" dirty="0"/>
              <a:t>Filtering</a:t>
            </a:r>
          </a:p>
          <a:p>
            <a:pPr lvl="1"/>
            <a:r>
              <a:rPr lang="en-CA" dirty="0"/>
              <a:t>EKF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6B5E30B-016D-4BCE-8C09-800FAFCC5E2C}"/>
              </a:ext>
            </a:extLst>
          </p:cNvPr>
          <p:cNvCxnSpPr>
            <a:cxnSpLocks/>
          </p:cNvCxnSpPr>
          <p:nvPr/>
        </p:nvCxnSpPr>
        <p:spPr>
          <a:xfrm>
            <a:off x="1629393" y="2500936"/>
            <a:ext cx="252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E100546-D838-41D6-B925-652AB90CDC64}"/>
              </a:ext>
            </a:extLst>
          </p:cNvPr>
          <p:cNvCxnSpPr>
            <a:cxnSpLocks/>
          </p:cNvCxnSpPr>
          <p:nvPr/>
        </p:nvCxnSpPr>
        <p:spPr>
          <a:xfrm>
            <a:off x="1629393" y="3068609"/>
            <a:ext cx="252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2711E85-DB23-45E2-AC86-814F709037E8}"/>
              </a:ext>
            </a:extLst>
          </p:cNvPr>
          <p:cNvSpPr/>
          <p:nvPr/>
        </p:nvSpPr>
        <p:spPr>
          <a:xfrm>
            <a:off x="585393" y="2331159"/>
            <a:ext cx="1044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IMU data</a:t>
            </a:r>
            <a:endParaRPr lang="ko-KR" altLang="en-US" sz="11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504AA4A-2F3D-459D-9F5B-E1944EF91B19}"/>
              </a:ext>
            </a:extLst>
          </p:cNvPr>
          <p:cNvSpPr/>
          <p:nvPr/>
        </p:nvSpPr>
        <p:spPr>
          <a:xfrm>
            <a:off x="585392" y="2898832"/>
            <a:ext cx="1044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UWB data</a:t>
            </a:r>
            <a:endParaRPr lang="ko-KR" altLang="en-US" sz="11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DE4FBA9B-E674-441D-B5C9-67BEE201EF3E}"/>
              </a:ext>
            </a:extLst>
          </p:cNvPr>
          <p:cNvSpPr/>
          <p:nvPr/>
        </p:nvSpPr>
        <p:spPr>
          <a:xfrm>
            <a:off x="1772240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F5CD8666-3CB2-46D7-BBF9-23A105314425}"/>
              </a:ext>
            </a:extLst>
          </p:cNvPr>
          <p:cNvSpPr/>
          <p:nvPr/>
        </p:nvSpPr>
        <p:spPr>
          <a:xfrm>
            <a:off x="2198609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B40895F0-1080-48BD-B0F6-DF7F450284A1}"/>
              </a:ext>
            </a:extLst>
          </p:cNvPr>
          <p:cNvSpPr/>
          <p:nvPr/>
        </p:nvSpPr>
        <p:spPr>
          <a:xfrm>
            <a:off x="2624978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A66FC9BC-A74A-45F2-B0BB-6D6A0E27F322}"/>
              </a:ext>
            </a:extLst>
          </p:cNvPr>
          <p:cNvSpPr/>
          <p:nvPr/>
        </p:nvSpPr>
        <p:spPr>
          <a:xfrm>
            <a:off x="3051347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81E61A72-9E4B-4067-9653-A9D3FDD48341}"/>
              </a:ext>
            </a:extLst>
          </p:cNvPr>
          <p:cNvSpPr/>
          <p:nvPr/>
        </p:nvSpPr>
        <p:spPr>
          <a:xfrm>
            <a:off x="3477716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EE324D8A-0B7C-416E-8616-E585899C7FE0}"/>
              </a:ext>
            </a:extLst>
          </p:cNvPr>
          <p:cNvSpPr/>
          <p:nvPr/>
        </p:nvSpPr>
        <p:spPr>
          <a:xfrm>
            <a:off x="3904085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0A41A48E-79D0-4F2B-952C-ACB2E7709FA8}"/>
              </a:ext>
            </a:extLst>
          </p:cNvPr>
          <p:cNvSpPr/>
          <p:nvPr/>
        </p:nvSpPr>
        <p:spPr>
          <a:xfrm>
            <a:off x="2435866" y="3014609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F754E6FD-D0F2-4BF8-BC71-1BAAD87A925C}"/>
              </a:ext>
            </a:extLst>
          </p:cNvPr>
          <p:cNvSpPr/>
          <p:nvPr/>
        </p:nvSpPr>
        <p:spPr>
          <a:xfrm>
            <a:off x="3740791" y="3014609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2AA39CE-4126-433D-8427-E06002D6C66D}"/>
              </a:ext>
            </a:extLst>
          </p:cNvPr>
          <p:cNvSpPr/>
          <p:nvPr/>
        </p:nvSpPr>
        <p:spPr>
          <a:xfrm>
            <a:off x="3926929" y="3234180"/>
            <a:ext cx="419527" cy="156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  <a:endParaRPr lang="ko-KR" altLang="en-US" sz="8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CCDAE79D-5C94-4EE4-8C74-234F908773B9}"/>
              </a:ext>
            </a:extLst>
          </p:cNvPr>
          <p:cNvCxnSpPr/>
          <p:nvPr/>
        </p:nvCxnSpPr>
        <p:spPr>
          <a:xfrm>
            <a:off x="3992692" y="3179709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2BB4779A-96BD-411F-AC64-9FAB44747B24}"/>
              </a:ext>
            </a:extLst>
          </p:cNvPr>
          <p:cNvCxnSpPr>
            <a:cxnSpLocks/>
          </p:cNvCxnSpPr>
          <p:nvPr/>
        </p:nvCxnSpPr>
        <p:spPr>
          <a:xfrm>
            <a:off x="182452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1D77376-19F7-42C6-AA9A-14CFFE283DAE}"/>
              </a:ext>
            </a:extLst>
          </p:cNvPr>
          <p:cNvSpPr/>
          <p:nvPr/>
        </p:nvSpPr>
        <p:spPr>
          <a:xfrm>
            <a:off x="2490881" y="4855752"/>
            <a:ext cx="1044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Prediction</a:t>
            </a:r>
            <a:endParaRPr lang="ko-KR" altLang="en-US" sz="105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FB273C2C-EC6B-47EC-91B7-9A5F8C11E2DF}"/>
              </a:ext>
            </a:extLst>
          </p:cNvPr>
          <p:cNvSpPr/>
          <p:nvPr/>
        </p:nvSpPr>
        <p:spPr>
          <a:xfrm>
            <a:off x="2490881" y="5134386"/>
            <a:ext cx="1044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Correction</a:t>
            </a:r>
            <a:endParaRPr lang="ko-KR" altLang="en-US" sz="105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EABCBAB-9B7C-4D5D-97AC-E406EF61A61D}"/>
              </a:ext>
            </a:extLst>
          </p:cNvPr>
          <p:cNvCxnSpPr>
            <a:cxnSpLocks/>
          </p:cNvCxnSpPr>
          <p:nvPr/>
        </p:nvCxnSpPr>
        <p:spPr>
          <a:xfrm>
            <a:off x="225124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637206A6-E8E7-4FF1-9D54-0945C1D01D4B}"/>
              </a:ext>
            </a:extLst>
          </p:cNvPr>
          <p:cNvCxnSpPr>
            <a:cxnSpLocks/>
          </p:cNvCxnSpPr>
          <p:nvPr/>
        </p:nvCxnSpPr>
        <p:spPr>
          <a:xfrm>
            <a:off x="2489371" y="3152140"/>
            <a:ext cx="0" cy="105571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62B09CCB-E92C-4C2E-A2F5-44326AE2D2CF}"/>
              </a:ext>
            </a:extLst>
          </p:cNvPr>
          <p:cNvCxnSpPr>
            <a:cxnSpLocks/>
          </p:cNvCxnSpPr>
          <p:nvPr/>
        </p:nvCxnSpPr>
        <p:spPr>
          <a:xfrm>
            <a:off x="267669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DC74605E-188B-49E7-A2CA-D95B0070DA38}"/>
              </a:ext>
            </a:extLst>
          </p:cNvPr>
          <p:cNvCxnSpPr>
            <a:cxnSpLocks/>
          </p:cNvCxnSpPr>
          <p:nvPr/>
        </p:nvCxnSpPr>
        <p:spPr>
          <a:xfrm>
            <a:off x="310468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0E33E2A4-1E8F-43E7-A692-272580E78DE7}"/>
              </a:ext>
            </a:extLst>
          </p:cNvPr>
          <p:cNvCxnSpPr>
            <a:cxnSpLocks/>
          </p:cNvCxnSpPr>
          <p:nvPr/>
        </p:nvCxnSpPr>
        <p:spPr>
          <a:xfrm>
            <a:off x="353140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94C521D0-DD9D-4ADB-84EF-B1D98B348AB9}"/>
              </a:ext>
            </a:extLst>
          </p:cNvPr>
          <p:cNvCxnSpPr>
            <a:cxnSpLocks/>
          </p:cNvCxnSpPr>
          <p:nvPr/>
        </p:nvCxnSpPr>
        <p:spPr>
          <a:xfrm>
            <a:off x="3799376" y="3152140"/>
            <a:ext cx="0" cy="105571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A51C469-9B03-4BE8-8AE4-9490AABAFE02}"/>
              </a:ext>
            </a:extLst>
          </p:cNvPr>
          <p:cNvCxnSpPr>
            <a:cxnSpLocks/>
          </p:cNvCxnSpPr>
          <p:nvPr/>
        </p:nvCxnSpPr>
        <p:spPr>
          <a:xfrm>
            <a:off x="395812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AF35E34B-0E5B-467C-8032-9AEE7AB87B95}"/>
              </a:ext>
            </a:extLst>
          </p:cNvPr>
          <p:cNvSpPr/>
          <p:nvPr/>
        </p:nvSpPr>
        <p:spPr>
          <a:xfrm>
            <a:off x="1766774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445A1EA0-9DEC-40F6-92BA-192AFD9F4C7A}"/>
              </a:ext>
            </a:extLst>
          </p:cNvPr>
          <p:cNvSpPr/>
          <p:nvPr/>
        </p:nvSpPr>
        <p:spPr>
          <a:xfrm>
            <a:off x="3730718" y="4266161"/>
            <a:ext cx="144000" cy="1800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2A242E7-A9C8-4532-A20E-A10C2657F86F}"/>
              </a:ext>
            </a:extLst>
          </p:cNvPr>
          <p:cNvSpPr/>
          <p:nvPr/>
        </p:nvSpPr>
        <p:spPr>
          <a:xfrm>
            <a:off x="2346881" y="4935529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3362E615-B215-4F76-951B-464F5AFFEB7C}"/>
              </a:ext>
            </a:extLst>
          </p:cNvPr>
          <p:cNvSpPr/>
          <p:nvPr/>
        </p:nvSpPr>
        <p:spPr>
          <a:xfrm>
            <a:off x="2417371" y="4266161"/>
            <a:ext cx="144000" cy="1800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02DD43B7-7BB9-4E1D-85F1-0944E9C6834B}"/>
              </a:ext>
            </a:extLst>
          </p:cNvPr>
          <p:cNvSpPr/>
          <p:nvPr/>
        </p:nvSpPr>
        <p:spPr>
          <a:xfrm>
            <a:off x="2179246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37C09C20-BEE0-4E0E-B584-6185B9B1E36C}"/>
              </a:ext>
            </a:extLst>
          </p:cNvPr>
          <p:cNvSpPr/>
          <p:nvPr/>
        </p:nvSpPr>
        <p:spPr>
          <a:xfrm>
            <a:off x="2604696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D70096E-EF53-4D8F-865F-AE8A28C27395}"/>
              </a:ext>
            </a:extLst>
          </p:cNvPr>
          <p:cNvSpPr/>
          <p:nvPr/>
        </p:nvSpPr>
        <p:spPr>
          <a:xfrm>
            <a:off x="3033325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E637A917-C087-41DD-A2E1-FB6C3C1FDDDB}"/>
              </a:ext>
            </a:extLst>
          </p:cNvPr>
          <p:cNvSpPr/>
          <p:nvPr/>
        </p:nvSpPr>
        <p:spPr>
          <a:xfrm>
            <a:off x="3465134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4E9DE27E-8F95-4835-8B54-6E0BE4D1AADC}"/>
              </a:ext>
            </a:extLst>
          </p:cNvPr>
          <p:cNvSpPr/>
          <p:nvPr/>
        </p:nvSpPr>
        <p:spPr>
          <a:xfrm>
            <a:off x="3907264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1BE52B1A-DD5C-44EA-8115-D8FC4555A8BF}"/>
              </a:ext>
            </a:extLst>
          </p:cNvPr>
          <p:cNvSpPr/>
          <p:nvPr/>
        </p:nvSpPr>
        <p:spPr>
          <a:xfrm>
            <a:off x="589462" y="4186384"/>
            <a:ext cx="1044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EKF</a:t>
            </a:r>
            <a:endParaRPr lang="ko-KR" altLang="en-US" sz="11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3709F9A7-5F77-429E-BB2D-E7CBCC2E278B}"/>
              </a:ext>
            </a:extLst>
          </p:cNvPr>
          <p:cNvSpPr/>
          <p:nvPr/>
        </p:nvSpPr>
        <p:spPr>
          <a:xfrm>
            <a:off x="2347406" y="5214163"/>
            <a:ext cx="144000" cy="1800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84252525-A060-474D-B109-A2A47760F102}"/>
              </a:ext>
            </a:extLst>
          </p:cNvPr>
          <p:cNvSpPr/>
          <p:nvPr/>
        </p:nvSpPr>
        <p:spPr>
          <a:xfrm>
            <a:off x="2250114" y="4835710"/>
            <a:ext cx="1134467" cy="6382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51EB61A5-3AA6-4575-9FBC-F1674A6E947B}"/>
                  </a:ext>
                </a:extLst>
              </p:cNvPr>
              <p:cNvSpPr txBox="1"/>
              <p:nvPr/>
            </p:nvSpPr>
            <p:spPr>
              <a:xfrm>
                <a:off x="4601766" y="2314911"/>
                <a:ext cx="1382141" cy="1412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b="1" i="1" dirty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p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en-CA" b="1" i="1" dirty="0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EB61A5-3AA6-4575-9FBC-F1674A6E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766" y="2314911"/>
                <a:ext cx="1382141" cy="14126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4C02061C-328B-4C72-A8D9-D3FAD05A20E0}"/>
              </a:ext>
            </a:extLst>
          </p:cNvPr>
          <p:cNvCxnSpPr>
            <a:cxnSpLocks/>
          </p:cNvCxnSpPr>
          <p:nvPr/>
        </p:nvCxnSpPr>
        <p:spPr>
          <a:xfrm flipH="1">
            <a:off x="5784562" y="245514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5AD7416-DD19-4FF0-BDA0-D5711016903D}"/>
              </a:ext>
            </a:extLst>
          </p:cNvPr>
          <p:cNvSpPr txBox="1"/>
          <p:nvPr/>
        </p:nvSpPr>
        <p:spPr>
          <a:xfrm>
            <a:off x="5957666" y="2330540"/>
            <a:ext cx="2734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" panose="020B0604020202020204" pitchFamily="34" charset="0"/>
                <a:cs typeface="Arial" panose="020B0604020202020204" pitchFamily="34" charset="0"/>
              </a:rPr>
              <a:t>3D linear velocity of UAV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9A7D4AD-FCC4-4E43-B4AD-A6FEF590A706}"/>
              </a:ext>
            </a:extLst>
          </p:cNvPr>
          <p:cNvSpPr txBox="1"/>
          <p:nvPr/>
        </p:nvSpPr>
        <p:spPr>
          <a:xfrm>
            <a:off x="5957666" y="2611955"/>
            <a:ext cx="30142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" panose="020B0604020202020204" pitchFamily="34" charset="0"/>
                <a:cs typeface="Arial" panose="020B0604020202020204" pitchFamily="34" charset="0"/>
              </a:rPr>
              <a:t>3D bias of accelerometers in UAV body frame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5E3A1793-E3DE-42C7-AAC0-57DFA5757491}"/>
              </a:ext>
            </a:extLst>
          </p:cNvPr>
          <p:cNvCxnSpPr>
            <a:cxnSpLocks/>
          </p:cNvCxnSpPr>
          <p:nvPr/>
        </p:nvCxnSpPr>
        <p:spPr>
          <a:xfrm flipH="1">
            <a:off x="5784562" y="273105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9D1A2BD-E588-4CAB-BF12-9B23C7BECA55}"/>
              </a:ext>
            </a:extLst>
          </p:cNvPr>
          <p:cNvSpPr txBox="1"/>
          <p:nvPr/>
        </p:nvSpPr>
        <p:spPr>
          <a:xfrm>
            <a:off x="5959751" y="2889923"/>
            <a:ext cx="2932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" panose="020B0604020202020204" pitchFamily="34" charset="0"/>
                <a:cs typeface="Arial" panose="020B0604020202020204" pitchFamily="34" charset="0"/>
              </a:rPr>
              <a:t>3D bias of gyroscopes in UAV body frame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A82E4D14-167C-44DD-ADDD-318A12BD482A}"/>
              </a:ext>
            </a:extLst>
          </p:cNvPr>
          <p:cNvCxnSpPr>
            <a:cxnSpLocks/>
          </p:cNvCxnSpPr>
          <p:nvPr/>
        </p:nvCxnSpPr>
        <p:spPr>
          <a:xfrm flipH="1">
            <a:off x="5784562" y="30154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5F43B80-CB32-4189-B2AF-379C592231A0}"/>
              </a:ext>
            </a:extLst>
          </p:cNvPr>
          <p:cNvSpPr txBox="1"/>
          <p:nvPr/>
        </p:nvSpPr>
        <p:spPr>
          <a:xfrm>
            <a:off x="5957667" y="3170201"/>
            <a:ext cx="26927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" panose="020B0604020202020204" pitchFamily="34" charset="0"/>
                <a:cs typeface="Arial" panose="020B0604020202020204" pitchFamily="34" charset="0"/>
              </a:rPr>
              <a:t>3D Coordinates of the UAV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id="{E1A79F36-7B40-4526-9BA3-A5DECC91CD4E}"/>
              </a:ext>
            </a:extLst>
          </p:cNvPr>
          <p:cNvCxnSpPr>
            <a:cxnSpLocks/>
          </p:cNvCxnSpPr>
          <p:nvPr/>
        </p:nvCxnSpPr>
        <p:spPr>
          <a:xfrm flipH="1">
            <a:off x="5784562" y="328908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218EAA9D-47DE-4399-B244-0E8F8815B46E}"/>
              </a:ext>
            </a:extLst>
          </p:cNvPr>
          <p:cNvSpPr txBox="1"/>
          <p:nvPr/>
        </p:nvSpPr>
        <p:spPr>
          <a:xfrm>
            <a:off x="5940367" y="3451880"/>
            <a:ext cx="3155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" panose="020B0604020202020204" pitchFamily="34" charset="0"/>
                <a:cs typeface="Arial" panose="020B0604020202020204" pitchFamily="34" charset="0"/>
              </a:rPr>
              <a:t>Any minimal representation of 3D rotation matrix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EF3E1DAC-BB0E-448B-B121-CFE0545FDF6B}"/>
              </a:ext>
            </a:extLst>
          </p:cNvPr>
          <p:cNvCxnSpPr>
            <a:cxnSpLocks/>
          </p:cNvCxnSpPr>
          <p:nvPr/>
        </p:nvCxnSpPr>
        <p:spPr>
          <a:xfrm flipH="1">
            <a:off x="5784562" y="358313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E6209DAE-6C5E-4D52-B4CA-6345E1E99B9A}"/>
                  </a:ext>
                </a:extLst>
              </p:cNvPr>
              <p:cNvSpPr txBox="1"/>
              <p:nvPr/>
            </p:nvSpPr>
            <p:spPr>
              <a:xfrm>
                <a:off x="4661212" y="4299016"/>
                <a:ext cx="1313973" cy="591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</m:e>
                                <m:sup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6209DAE-6C5E-4D52-B4CA-6345E1E99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212" y="4299016"/>
                <a:ext cx="1313973" cy="591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8CBCB0D8-FECB-4989-BAEA-73D17480E6CD}"/>
              </a:ext>
            </a:extLst>
          </p:cNvPr>
          <p:cNvCxnSpPr>
            <a:cxnSpLocks/>
          </p:cNvCxnSpPr>
          <p:nvPr/>
        </p:nvCxnSpPr>
        <p:spPr>
          <a:xfrm flipH="1">
            <a:off x="5784538" y="448068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3C8E7126-67F8-4AE1-9B5C-8A570C99015A}"/>
              </a:ext>
            </a:extLst>
          </p:cNvPr>
          <p:cNvCxnSpPr>
            <a:cxnSpLocks/>
          </p:cNvCxnSpPr>
          <p:nvPr/>
        </p:nvCxnSpPr>
        <p:spPr>
          <a:xfrm flipH="1">
            <a:off x="5780483" y="473153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9096A3D9-160B-4240-9803-31A6F5C499E0}"/>
              </a:ext>
            </a:extLst>
          </p:cNvPr>
          <p:cNvSpPr txBox="1"/>
          <p:nvPr/>
        </p:nvSpPr>
        <p:spPr>
          <a:xfrm>
            <a:off x="5953877" y="4341342"/>
            <a:ext cx="23399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" panose="020B0604020202020204" pitchFamily="34" charset="0"/>
                <a:cs typeface="Arial" panose="020B0604020202020204" pitchFamily="34" charset="0"/>
              </a:rPr>
              <a:t>IMU measurements of acceleration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60850FFD-C71E-49A1-AF6B-C23DE88E9904}"/>
              </a:ext>
            </a:extLst>
          </p:cNvPr>
          <p:cNvSpPr txBox="1"/>
          <p:nvPr/>
        </p:nvSpPr>
        <p:spPr>
          <a:xfrm>
            <a:off x="5953877" y="4604577"/>
            <a:ext cx="23415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" panose="020B0604020202020204" pitchFamily="34" charset="0"/>
                <a:cs typeface="Arial" panose="020B0604020202020204" pitchFamily="34" charset="0"/>
              </a:rPr>
              <a:t>Angular rates measured by IMU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21F24565-07A5-471E-AFB5-DD0EA4354AAE}"/>
                  </a:ext>
                </a:extLst>
              </p:cNvPr>
              <p:cNvSpPr txBox="1"/>
              <p:nvPr/>
            </p:nvSpPr>
            <p:spPr>
              <a:xfrm>
                <a:off x="4661212" y="5463095"/>
                <a:ext cx="2341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dirty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𝑈𝑊𝐵</m:t>
                              </m:r>
                            </m:sup>
                          </m:sSup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1F24565-07A5-471E-AFB5-DD0EA435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212" y="5463095"/>
                <a:ext cx="2341588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2A83BDE4-4FC8-466E-8BD0-43C18A286A63}"/>
              </a:ext>
            </a:extLst>
          </p:cNvPr>
          <p:cNvSpPr/>
          <p:nvPr/>
        </p:nvSpPr>
        <p:spPr>
          <a:xfrm>
            <a:off x="4560334" y="5179874"/>
            <a:ext cx="2973908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UWB measurement model</a:t>
            </a:r>
            <a:endParaRPr lang="ko-KR" altLang="en-US" sz="16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3EEF2286-91F3-4A09-910B-8552D7845640}"/>
              </a:ext>
            </a:extLst>
          </p:cNvPr>
          <p:cNvSpPr/>
          <p:nvPr/>
        </p:nvSpPr>
        <p:spPr>
          <a:xfrm>
            <a:off x="4560334" y="1976005"/>
            <a:ext cx="1968187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UAV pose state</a:t>
            </a:r>
            <a:endParaRPr lang="ko-KR" altLang="en-US" sz="16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3873037F-23F7-41AA-B973-2A0E849E5BF4}"/>
              </a:ext>
            </a:extLst>
          </p:cNvPr>
          <p:cNvSpPr/>
          <p:nvPr/>
        </p:nvSpPr>
        <p:spPr>
          <a:xfrm>
            <a:off x="4560334" y="3989364"/>
            <a:ext cx="1561559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Control input</a:t>
            </a:r>
            <a:endParaRPr lang="ko-KR" altLang="en-US" sz="16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0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EKF &amp; Smoothing for UAV Positioning</a:t>
            </a:r>
            <a:br>
              <a:rPr lang="en-CA" dirty="0"/>
            </a:br>
            <a:r>
              <a:rPr lang="en-CA" dirty="0"/>
              <a:t>Using UWB &amp; IMU </a:t>
            </a:r>
            <a:r>
              <a:rPr lang="en-CA" baseline="30000" dirty="0"/>
              <a:t>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440000"/>
          </a:xfrm>
        </p:spPr>
        <p:txBody>
          <a:bodyPr/>
          <a:lstStyle/>
          <a:p>
            <a:r>
              <a:rPr lang="en-CA" dirty="0"/>
              <a:t>Smoothing</a:t>
            </a:r>
          </a:p>
          <a:p>
            <a:pPr lvl="1"/>
            <a:r>
              <a:rPr lang="en-CA" dirty="0"/>
              <a:t>Building a Factor Graph &amp; doing inference by iSAM2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C5D1046-1724-49AE-8759-96B2A1AC8900}"/>
              </a:ext>
            </a:extLst>
          </p:cNvPr>
          <p:cNvCxnSpPr>
            <a:cxnSpLocks/>
          </p:cNvCxnSpPr>
          <p:nvPr/>
        </p:nvCxnSpPr>
        <p:spPr>
          <a:xfrm>
            <a:off x="1629392" y="4356161"/>
            <a:ext cx="252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6C46ECB1-BD00-4121-AC74-D9B1604264C5}"/>
              </a:ext>
            </a:extLst>
          </p:cNvPr>
          <p:cNvCxnSpPr>
            <a:cxnSpLocks/>
          </p:cNvCxnSpPr>
          <p:nvPr/>
        </p:nvCxnSpPr>
        <p:spPr>
          <a:xfrm>
            <a:off x="1629393" y="2500936"/>
            <a:ext cx="252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E402631-FF0E-42F5-879D-21FC96C5F48A}"/>
              </a:ext>
            </a:extLst>
          </p:cNvPr>
          <p:cNvCxnSpPr>
            <a:cxnSpLocks/>
          </p:cNvCxnSpPr>
          <p:nvPr/>
        </p:nvCxnSpPr>
        <p:spPr>
          <a:xfrm>
            <a:off x="1629393" y="3068609"/>
            <a:ext cx="252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F2736E5-4E81-4BDF-8263-7A8575784402}"/>
              </a:ext>
            </a:extLst>
          </p:cNvPr>
          <p:cNvSpPr/>
          <p:nvPr/>
        </p:nvSpPr>
        <p:spPr>
          <a:xfrm>
            <a:off x="585393" y="2331159"/>
            <a:ext cx="1044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IMU data</a:t>
            </a:r>
            <a:endParaRPr lang="ko-KR" altLang="en-US" sz="11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0B4D0F7-54E5-4919-AB22-F9898443A032}"/>
              </a:ext>
            </a:extLst>
          </p:cNvPr>
          <p:cNvSpPr/>
          <p:nvPr/>
        </p:nvSpPr>
        <p:spPr>
          <a:xfrm>
            <a:off x="585392" y="2898832"/>
            <a:ext cx="1044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UWB data</a:t>
            </a:r>
            <a:endParaRPr lang="ko-KR" altLang="en-US" sz="11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9C69DADD-E138-4AD2-A679-0FA99B43E5A3}"/>
              </a:ext>
            </a:extLst>
          </p:cNvPr>
          <p:cNvSpPr/>
          <p:nvPr/>
        </p:nvSpPr>
        <p:spPr>
          <a:xfrm>
            <a:off x="1772240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7049D6C4-0106-43C6-B84B-E18CFA8CBBDF}"/>
              </a:ext>
            </a:extLst>
          </p:cNvPr>
          <p:cNvSpPr/>
          <p:nvPr/>
        </p:nvSpPr>
        <p:spPr>
          <a:xfrm>
            <a:off x="2198609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5EDEF30A-9340-4519-AA11-CCCBBC9BFA7A}"/>
              </a:ext>
            </a:extLst>
          </p:cNvPr>
          <p:cNvSpPr/>
          <p:nvPr/>
        </p:nvSpPr>
        <p:spPr>
          <a:xfrm>
            <a:off x="2624978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7E4F49CF-C7BC-47AC-95CE-5F2F161E8EAC}"/>
              </a:ext>
            </a:extLst>
          </p:cNvPr>
          <p:cNvSpPr/>
          <p:nvPr/>
        </p:nvSpPr>
        <p:spPr>
          <a:xfrm>
            <a:off x="3051347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D56E955C-4DC2-49B3-98EF-0335895E58C6}"/>
              </a:ext>
            </a:extLst>
          </p:cNvPr>
          <p:cNvSpPr/>
          <p:nvPr/>
        </p:nvSpPr>
        <p:spPr>
          <a:xfrm>
            <a:off x="3477716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35BFF6F-7168-45DE-B632-A0FEA03A9765}"/>
              </a:ext>
            </a:extLst>
          </p:cNvPr>
          <p:cNvSpPr/>
          <p:nvPr/>
        </p:nvSpPr>
        <p:spPr>
          <a:xfrm>
            <a:off x="3904085" y="2446936"/>
            <a:ext cx="108000" cy="108000"/>
          </a:xfrm>
          <a:prstGeom prst="ellips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5C259055-FE6F-4752-B996-55B2717A9A57}"/>
              </a:ext>
            </a:extLst>
          </p:cNvPr>
          <p:cNvSpPr/>
          <p:nvPr/>
        </p:nvSpPr>
        <p:spPr>
          <a:xfrm>
            <a:off x="2435866" y="3014609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11497D1C-7A8A-4E5E-B308-5ADE9AD8704E}"/>
              </a:ext>
            </a:extLst>
          </p:cNvPr>
          <p:cNvSpPr/>
          <p:nvPr/>
        </p:nvSpPr>
        <p:spPr>
          <a:xfrm>
            <a:off x="3740791" y="3014609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DAD4E02-AAA0-4241-8DAA-99B6DC361205}"/>
              </a:ext>
            </a:extLst>
          </p:cNvPr>
          <p:cNvSpPr/>
          <p:nvPr/>
        </p:nvSpPr>
        <p:spPr>
          <a:xfrm>
            <a:off x="3926929" y="3234180"/>
            <a:ext cx="419527" cy="156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  <a:endParaRPr lang="ko-KR" altLang="en-US" sz="8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CFB960D3-E30C-4B4D-A57F-0F67FADD0501}"/>
              </a:ext>
            </a:extLst>
          </p:cNvPr>
          <p:cNvCxnSpPr/>
          <p:nvPr/>
        </p:nvCxnSpPr>
        <p:spPr>
          <a:xfrm>
            <a:off x="3992692" y="3179709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A1E5EE7-53E3-48BD-95A9-67B879AF875D}"/>
              </a:ext>
            </a:extLst>
          </p:cNvPr>
          <p:cNvCxnSpPr>
            <a:cxnSpLocks/>
          </p:cNvCxnSpPr>
          <p:nvPr/>
        </p:nvCxnSpPr>
        <p:spPr>
          <a:xfrm>
            <a:off x="182452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F2164B40-8C03-4521-BD26-5FDD73ED4CAF}"/>
              </a:ext>
            </a:extLst>
          </p:cNvPr>
          <p:cNvSpPr/>
          <p:nvPr/>
        </p:nvSpPr>
        <p:spPr>
          <a:xfrm>
            <a:off x="2338077" y="5076596"/>
            <a:ext cx="135791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Building a factor</a:t>
            </a:r>
            <a:endParaRPr lang="ko-KR" altLang="en-US" sz="105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C81BD57A-158F-477B-B739-8304D6E33345}"/>
              </a:ext>
            </a:extLst>
          </p:cNvPr>
          <p:cNvSpPr/>
          <p:nvPr/>
        </p:nvSpPr>
        <p:spPr>
          <a:xfrm>
            <a:off x="2338077" y="5355230"/>
            <a:ext cx="1044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Inference</a:t>
            </a:r>
            <a:endParaRPr lang="ko-KR" altLang="en-US" sz="105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F88871DD-9104-4A6F-B30F-76FC0083F269}"/>
              </a:ext>
            </a:extLst>
          </p:cNvPr>
          <p:cNvCxnSpPr>
            <a:cxnSpLocks/>
          </p:cNvCxnSpPr>
          <p:nvPr/>
        </p:nvCxnSpPr>
        <p:spPr>
          <a:xfrm>
            <a:off x="225124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40E6935A-58B4-44E6-8DC1-81A30CEEE0E9}"/>
              </a:ext>
            </a:extLst>
          </p:cNvPr>
          <p:cNvCxnSpPr>
            <a:cxnSpLocks/>
          </p:cNvCxnSpPr>
          <p:nvPr/>
        </p:nvCxnSpPr>
        <p:spPr>
          <a:xfrm>
            <a:off x="2489371" y="3152140"/>
            <a:ext cx="0" cy="105571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3AD82EF3-D9E3-40A3-AB93-B4A2E0D57FE0}"/>
              </a:ext>
            </a:extLst>
          </p:cNvPr>
          <p:cNvCxnSpPr>
            <a:cxnSpLocks/>
          </p:cNvCxnSpPr>
          <p:nvPr/>
        </p:nvCxnSpPr>
        <p:spPr>
          <a:xfrm>
            <a:off x="267669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84DC68D3-C885-47C6-9412-E23F27DA8787}"/>
              </a:ext>
            </a:extLst>
          </p:cNvPr>
          <p:cNvCxnSpPr>
            <a:cxnSpLocks/>
          </p:cNvCxnSpPr>
          <p:nvPr/>
        </p:nvCxnSpPr>
        <p:spPr>
          <a:xfrm>
            <a:off x="310468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6326460E-0452-4D39-BC6D-9FBE1740DB7A}"/>
              </a:ext>
            </a:extLst>
          </p:cNvPr>
          <p:cNvCxnSpPr>
            <a:cxnSpLocks/>
          </p:cNvCxnSpPr>
          <p:nvPr/>
        </p:nvCxnSpPr>
        <p:spPr>
          <a:xfrm>
            <a:off x="353140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0146D2BF-8859-4EC6-8409-ABB328B8794C}"/>
              </a:ext>
            </a:extLst>
          </p:cNvPr>
          <p:cNvCxnSpPr>
            <a:cxnSpLocks/>
          </p:cNvCxnSpPr>
          <p:nvPr/>
        </p:nvCxnSpPr>
        <p:spPr>
          <a:xfrm>
            <a:off x="3799376" y="3152140"/>
            <a:ext cx="0" cy="105571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B239ADD8-3BBC-4A65-9C23-55CAADAAFFDF}"/>
              </a:ext>
            </a:extLst>
          </p:cNvPr>
          <p:cNvCxnSpPr>
            <a:cxnSpLocks/>
          </p:cNvCxnSpPr>
          <p:nvPr/>
        </p:nvCxnSpPr>
        <p:spPr>
          <a:xfrm>
            <a:off x="3958126" y="2587850"/>
            <a:ext cx="0" cy="162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0BA6A1D4-E82E-4A71-8279-6C2C458A7CA4}"/>
              </a:ext>
            </a:extLst>
          </p:cNvPr>
          <p:cNvSpPr/>
          <p:nvPr/>
        </p:nvSpPr>
        <p:spPr>
          <a:xfrm>
            <a:off x="1766774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9A0C06DB-6C6E-4A27-B6BC-44D841F31F74}"/>
              </a:ext>
            </a:extLst>
          </p:cNvPr>
          <p:cNvSpPr/>
          <p:nvPr/>
        </p:nvSpPr>
        <p:spPr>
          <a:xfrm>
            <a:off x="3730718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F171B5BD-9140-4613-A0F8-ADB6FB631702}"/>
              </a:ext>
            </a:extLst>
          </p:cNvPr>
          <p:cNvSpPr/>
          <p:nvPr/>
        </p:nvSpPr>
        <p:spPr>
          <a:xfrm>
            <a:off x="2194077" y="5156373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C3EF1B0B-3AEC-4F0A-9638-27CCAC36A75A}"/>
              </a:ext>
            </a:extLst>
          </p:cNvPr>
          <p:cNvSpPr/>
          <p:nvPr/>
        </p:nvSpPr>
        <p:spPr>
          <a:xfrm>
            <a:off x="2417371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DD398DAE-8815-44CC-96CA-1D948DFC9915}"/>
              </a:ext>
            </a:extLst>
          </p:cNvPr>
          <p:cNvSpPr/>
          <p:nvPr/>
        </p:nvSpPr>
        <p:spPr>
          <a:xfrm>
            <a:off x="2179246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EFE7C859-39C5-428A-BDD5-C540FB182224}"/>
              </a:ext>
            </a:extLst>
          </p:cNvPr>
          <p:cNvSpPr/>
          <p:nvPr/>
        </p:nvSpPr>
        <p:spPr>
          <a:xfrm>
            <a:off x="2604696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F5D8B5DF-3B32-405D-9D79-7E704D4393F6}"/>
              </a:ext>
            </a:extLst>
          </p:cNvPr>
          <p:cNvSpPr/>
          <p:nvPr/>
        </p:nvSpPr>
        <p:spPr>
          <a:xfrm>
            <a:off x="3033325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9CE70C60-2EB4-4223-8776-C7E0A9EEF339}"/>
              </a:ext>
            </a:extLst>
          </p:cNvPr>
          <p:cNvSpPr/>
          <p:nvPr/>
        </p:nvSpPr>
        <p:spPr>
          <a:xfrm>
            <a:off x="3465134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3B7A3EF8-E5A4-404C-8879-4F5B8066A8E3}"/>
              </a:ext>
            </a:extLst>
          </p:cNvPr>
          <p:cNvSpPr/>
          <p:nvPr/>
        </p:nvSpPr>
        <p:spPr>
          <a:xfrm>
            <a:off x="3907264" y="4266161"/>
            <a:ext cx="144000" cy="18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58F8D162-4E2B-4294-B91A-3C40E5A19AC2}"/>
              </a:ext>
            </a:extLst>
          </p:cNvPr>
          <p:cNvSpPr/>
          <p:nvPr/>
        </p:nvSpPr>
        <p:spPr>
          <a:xfrm>
            <a:off x="589462" y="4186384"/>
            <a:ext cx="104400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Smoothing</a:t>
            </a:r>
            <a:endParaRPr lang="ko-KR" altLang="en-US" sz="11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A9E40C14-B516-4451-A945-94C4D0D8E492}"/>
              </a:ext>
            </a:extLst>
          </p:cNvPr>
          <p:cNvSpPr/>
          <p:nvPr/>
        </p:nvSpPr>
        <p:spPr>
          <a:xfrm>
            <a:off x="2194602" y="5435007"/>
            <a:ext cx="144000" cy="1800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45673839-3B09-4250-BBA1-8850E5810D74}"/>
              </a:ext>
            </a:extLst>
          </p:cNvPr>
          <p:cNvSpPr/>
          <p:nvPr/>
        </p:nvSpPr>
        <p:spPr>
          <a:xfrm>
            <a:off x="2097310" y="5056554"/>
            <a:ext cx="1549262" cy="6382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E49E3E05-4403-42E8-9975-A2C9D1F3B0F6}"/>
              </a:ext>
            </a:extLst>
          </p:cNvPr>
          <p:cNvSpPr/>
          <p:nvPr/>
        </p:nvSpPr>
        <p:spPr>
          <a:xfrm>
            <a:off x="2417371" y="4466894"/>
            <a:ext cx="144000" cy="1800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0210A335-0476-4993-AF14-435037AC395D}"/>
              </a:ext>
            </a:extLst>
          </p:cNvPr>
          <p:cNvSpPr/>
          <p:nvPr/>
        </p:nvSpPr>
        <p:spPr>
          <a:xfrm>
            <a:off x="3732946" y="4465429"/>
            <a:ext cx="144000" cy="1800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59C5E5B9-396D-4DA8-B5F3-A698F756A6D0}"/>
                  </a:ext>
                </a:extLst>
              </p:cNvPr>
              <p:cNvSpPr/>
              <p:nvPr/>
            </p:nvSpPr>
            <p:spPr>
              <a:xfrm>
                <a:off x="4842349" y="2804832"/>
                <a:ext cx="2615802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altLang="ko-KR" sz="1600" b="0" dirty="0">
                    <a:solidFill>
                      <a:schemeClr val="bg1"/>
                    </a:solidFill>
                    <a:cs typeface="Microsoft Sans Serif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accPr>
                      <m:e>
                        <m:r>
                          <a:rPr lang="en-CA" altLang="ko-KR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𝐱</m:t>
                        </m:r>
                      </m:e>
                    </m:acc>
                    <m:r>
                      <a:rPr lang="en-CA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=</m:t>
                    </m:r>
                    <m:r>
                      <a:rPr lang="en-CA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𝑎𝑟𝑔</m:t>
                    </m:r>
                    <m:func>
                      <m:funcPr>
                        <m:ctrlPr>
                          <a:rPr lang="en-CA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altLang="ko-K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A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𝐱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CA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CA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CA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CA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CA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Microsoft Sans Serif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altLang="ko-KR" sz="1600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Microsoft Sans Serif" panose="020B0604020202020204" pitchFamily="34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CA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Microsoft Sans Serif" panose="020B060402020202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9C5E5B9-396D-4DA8-B5F3-A698F756A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49" y="2804832"/>
                <a:ext cx="2615802" cy="339554"/>
              </a:xfrm>
              <a:prstGeom prst="rect">
                <a:avLst/>
              </a:prstGeom>
              <a:blipFill>
                <a:blip r:embed="rId2"/>
                <a:stretch>
                  <a:fillRect l="-1166" t="-107143" b="-169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2B654337-A2E9-4B0E-BAAE-701ACB3FBA4D}"/>
                  </a:ext>
                </a:extLst>
              </p:cNvPr>
              <p:cNvSpPr/>
              <p:nvPr/>
            </p:nvSpPr>
            <p:spPr>
              <a:xfrm>
                <a:off x="4658285" y="2424076"/>
                <a:ext cx="2736000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Finding optimal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accPr>
                      <m:e>
                        <m:r>
                          <a:rPr lang="en-CA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𝐱</m:t>
                        </m:r>
                      </m:e>
                    </m:acc>
                  </m:oMath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B654337-A2E9-4B0E-BAAE-701ACB3FB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285" y="2424076"/>
                <a:ext cx="2736000" cy="339554"/>
              </a:xfrm>
              <a:prstGeom prst="rect">
                <a:avLst/>
              </a:prstGeom>
              <a:blipFill>
                <a:blip r:embed="rId3"/>
                <a:stretch>
                  <a:fillRect l="-1114" t="-3636" r="-1782" b="-2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0FC6CA35-D59B-4226-84AA-113182B818EC}"/>
              </a:ext>
            </a:extLst>
          </p:cNvPr>
          <p:cNvSpPr/>
          <p:nvPr/>
        </p:nvSpPr>
        <p:spPr>
          <a:xfrm>
            <a:off x="4658285" y="3493559"/>
            <a:ext cx="1673933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IMU Factor</a:t>
            </a:r>
            <a:endParaRPr lang="ko-KR" altLang="en-US" sz="16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248798B2-ADA7-427E-819D-BE298EFCF7CF}"/>
              </a:ext>
            </a:extLst>
          </p:cNvPr>
          <p:cNvSpPr/>
          <p:nvPr/>
        </p:nvSpPr>
        <p:spPr>
          <a:xfrm>
            <a:off x="4658285" y="4821087"/>
            <a:ext cx="1673933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UWB Factor</a:t>
            </a:r>
            <a:endParaRPr lang="ko-KR" altLang="en-US" sz="16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BB3BEED2-8C81-4CE7-900B-7B4E9A6A61DA}"/>
                  </a:ext>
                </a:extLst>
              </p:cNvPr>
              <p:cNvSpPr/>
              <p:nvPr/>
            </p:nvSpPr>
            <p:spPr>
              <a:xfrm>
                <a:off x="4842348" y="3835167"/>
                <a:ext cx="4176000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𝐼𝑀𝑈</m:t>
                          </m:r>
                        </m:sup>
                      </m:sSup>
                      <m:d>
                        <m:dPr>
                          <m:ctrlP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altLang="ko-KR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CA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𝑖</m:t>
                              </m:r>
                              <m:r>
                                <a:rPr lang="en-CA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altLang="ko-KR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CA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𝑖</m:t>
                              </m:r>
                              <m:r>
                                <a:rPr lang="en-CA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CA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≜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𝑑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CA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CA" altLang="ko-KR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−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h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CA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CA" altLang="ko-KR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𝑖</m:t>
                          </m:r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−1,</m:t>
                          </m:r>
                        </m:sub>
                      </m:sSub>
                      <m:sSub>
                        <m:sSubPr>
                          <m:ctrlPr>
                            <a:rPr lang="en-CA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CA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𝐜</m:t>
                          </m:r>
                        </m:e>
                        <m: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𝑖</m:t>
                          </m:r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CA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CA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CA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𝛀</m:t>
                          </m:r>
                        </m:e>
                        <m: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𝑖</m:t>
                          </m:r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CA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CA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𝜶</m:t>
                          </m:r>
                        </m:e>
                        <m: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))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3BEED2-8C81-4CE7-900B-7B4E9A6A6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48" y="3835167"/>
                <a:ext cx="4176000" cy="339554"/>
              </a:xfrm>
              <a:prstGeom prst="rect">
                <a:avLst/>
              </a:prstGeom>
              <a:blipFill>
                <a:blip r:embed="rId4"/>
                <a:stretch>
                  <a:fillRect r="-146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B40026AD-B034-4AEA-9E1A-809BF9F77340}"/>
                  </a:ext>
                </a:extLst>
              </p:cNvPr>
              <p:cNvSpPr/>
              <p:nvPr/>
            </p:nvSpPr>
            <p:spPr>
              <a:xfrm>
                <a:off x="4842348" y="4228635"/>
                <a:ext cx="3478692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𝑏𝑖𝑎𝑠</m:t>
                          </m:r>
                        </m:sup>
                      </m:sSup>
                      <m:d>
                        <m:dPr>
                          <m:ctrlP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CA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CA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𝑖</m:t>
                              </m:r>
                              <m:r>
                                <a:rPr lang="en-CA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CA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≜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𝑑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CA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CA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−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𝑔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CA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CA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𝐜</m:t>
                          </m:r>
                        </m:e>
                        <m: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𝑖</m:t>
                          </m:r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))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0026AD-B034-4AEA-9E1A-809BF9F77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48" y="4228635"/>
                <a:ext cx="3478692" cy="339554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id="{45DBD165-A498-4486-B2CA-C8942073DE0E}"/>
                  </a:ext>
                </a:extLst>
              </p:cNvPr>
              <p:cNvSpPr/>
              <p:nvPr/>
            </p:nvSpPr>
            <p:spPr>
              <a:xfrm>
                <a:off x="4842577" y="5193819"/>
                <a:ext cx="2975543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𝑈𝑊𝐵</m:t>
                          </m:r>
                        </m:sup>
                      </m:sSup>
                      <m:d>
                        <m:dPr>
                          <m:ctrlP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altLang="ko-KR" sz="1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CA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 </m:t>
                          </m:r>
                        </m:e>
                      </m:d>
                      <m:r>
                        <a:rPr lang="en-CA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≜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𝑑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CA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CA" altLang="ko-KR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−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h</m:t>
                      </m:r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CA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CA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))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5DBD165-A498-4486-B2CA-C8942073D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577" y="5193819"/>
                <a:ext cx="2975543" cy="339554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2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F2FEC35-9E65-43D4-8FA5-C6D9CBF0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95E0AB1-D386-47BA-995C-97887E5C2F17}"/>
              </a:ext>
            </a:extLst>
          </p:cNvPr>
          <p:cNvSpPr/>
          <p:nvPr/>
        </p:nvSpPr>
        <p:spPr>
          <a:xfrm>
            <a:off x="0" y="2566944"/>
            <a:ext cx="8431901" cy="82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  <a:t>3. Experimental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428DEFB-080C-4396-B954-E39288C4C5E1}"/>
              </a:ext>
            </a:extLst>
          </p:cNvPr>
          <p:cNvSpPr/>
          <p:nvPr/>
        </p:nvSpPr>
        <p:spPr>
          <a:xfrm>
            <a:off x="2330505" y="3867276"/>
            <a:ext cx="5462125" cy="671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  <a:t>3.1 Simulation Results</a:t>
            </a:r>
          </a:p>
          <a:p>
            <a:endParaRPr lang="en-CA" sz="600" dirty="0">
              <a:solidFill>
                <a:schemeClr val="tx1"/>
              </a:solidFill>
              <a:latin typeface="Adobe Heiti Std R" panose="020B0400000000000000" pitchFamily="34" charset="-128"/>
              <a:ea typeface="Adobe Heiti Std R" panose="020B0400000000000000" pitchFamily="34" charset="-128"/>
              <a:cs typeface="Adobe Arabic" panose="02040503050201020203" pitchFamily="18" charset="-78"/>
            </a:endParaRPr>
          </a:p>
          <a:p>
            <a:r>
              <a:rPr lang="en-CA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  <a:t>3.2 Experiment Preparation with Real Systems</a:t>
            </a:r>
          </a:p>
        </p:txBody>
      </p:sp>
    </p:spTree>
    <p:extLst>
      <p:ext uri="{BB962C8B-B14F-4D97-AF65-F5344CB8AC3E}">
        <p14:creationId xmlns:p14="http://schemas.microsoft.com/office/powerpoint/2010/main" val="100290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85CFF-3032-4077-B9C4-F75117AD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4A93B4-0599-4267-A055-E0F48813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080000"/>
          </a:xfrm>
        </p:spPr>
        <p:txBody>
          <a:bodyPr/>
          <a:lstStyle/>
          <a:p>
            <a:r>
              <a:rPr lang="en-CA" sz="2800" dirty="0"/>
              <a:t>Setup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582E97-7620-4621-A82F-DFA82485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="" xmlns:a16="http://schemas.microsoft.com/office/drawing/2014/main" id="{12CF0EB7-CDB0-4F3E-B0D4-236EA0905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57" y="3717781"/>
            <a:ext cx="3323793" cy="252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7D36BD3-1969-44D4-B519-496FC49639B1}"/>
              </a:ext>
            </a:extLst>
          </p:cNvPr>
          <p:cNvSpPr/>
          <p:nvPr/>
        </p:nvSpPr>
        <p:spPr>
          <a:xfrm>
            <a:off x="2406822" y="6261430"/>
            <a:ext cx="2316861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Axes configuration</a:t>
            </a:r>
            <a:endParaRPr lang="en-US" altLang="ko-KR" sz="14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*Excerpted from [I. Sa, 2017]</a:t>
            </a:r>
            <a:endParaRPr lang="ko-KR" altLang="en-US" sz="105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F5F0BAF4-6C90-41F2-B10A-2C9E971309D7}"/>
                  </a:ext>
                </a:extLst>
              </p:cNvPr>
              <p:cNvSpPr/>
              <p:nvPr/>
            </p:nvSpPr>
            <p:spPr>
              <a:xfrm>
                <a:off x="706102" y="2036388"/>
                <a:ext cx="468638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 panose="020B0604020202020204" pitchFamily="34" charset="0"/>
                        </a:rPr>
                        <m:t>𝜈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F0BAF4-6C90-41F2-B10A-2C9E97130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02" y="2036388"/>
                <a:ext cx="468638" cy="339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6B6EA1BE-D0BD-4B06-BA6D-60B89BF50717}"/>
                  </a:ext>
                </a:extLst>
              </p:cNvPr>
              <p:cNvSpPr/>
              <p:nvPr/>
            </p:nvSpPr>
            <p:spPr>
              <a:xfrm>
                <a:off x="706102" y="2467733"/>
                <a:ext cx="468638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 panose="020B0604020202020204" pitchFamily="34" charset="0"/>
                        </a:rPr>
                        <m:t>𝜔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6EA1BE-D0BD-4B06-BA6D-60B89BF50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02" y="2467733"/>
                <a:ext cx="468638" cy="339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4B9C0D96-AB53-4069-B42B-58CC5BE259D9}"/>
                  </a:ext>
                </a:extLst>
              </p:cNvPr>
              <p:cNvSpPr/>
              <p:nvPr/>
            </p:nvSpPr>
            <p:spPr>
              <a:xfrm>
                <a:off x="2987399" y="1838427"/>
                <a:ext cx="468638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Ω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B9C0D96-AB53-4069-B42B-58CC5BE25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99" y="1838427"/>
                <a:ext cx="468638" cy="339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232F76F8-97F9-423F-8DCE-FB3E0D3F32F6}"/>
                  </a:ext>
                </a:extLst>
              </p:cNvPr>
              <p:cNvSpPr/>
              <p:nvPr/>
            </p:nvSpPr>
            <p:spPr>
              <a:xfrm>
                <a:off x="2987399" y="2134517"/>
                <a:ext cx="468638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 panose="020B0604020202020204" pitchFamily="34" charset="0"/>
                        </a:rPr>
                        <m:t>𝛼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2F76F8-97F9-423F-8DCE-FB3E0D3F3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99" y="2134517"/>
                <a:ext cx="468638" cy="339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783B7F6-34DE-4E3B-B8D6-2906F28027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86" r="31897"/>
          <a:stretch/>
        </p:blipFill>
        <p:spPr>
          <a:xfrm>
            <a:off x="5615775" y="1668813"/>
            <a:ext cx="2636497" cy="450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6E5FF98-947F-41A7-B9FF-A6604FE6F6B5}"/>
              </a:ext>
            </a:extLst>
          </p:cNvPr>
          <p:cNvSpPr/>
          <p:nvPr/>
        </p:nvSpPr>
        <p:spPr>
          <a:xfrm>
            <a:off x="5615775" y="6327081"/>
            <a:ext cx="2772493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Ground truth trajectory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(Simulating spiral trajectory)</a:t>
            </a:r>
            <a:endParaRPr lang="ko-KR" altLang="en-US" sz="12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98BF0C5-8525-4349-B94E-AF5CB7D6631C}"/>
              </a:ext>
            </a:extLst>
          </p:cNvPr>
          <p:cNvSpPr/>
          <p:nvPr/>
        </p:nvSpPr>
        <p:spPr>
          <a:xfrm>
            <a:off x="7746652" y="5511108"/>
            <a:ext cx="137415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UWB station</a:t>
            </a:r>
            <a:endParaRPr lang="ko-KR" altLang="en-US" sz="11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C194FD1-32F8-4D84-85D1-98463F97C5E7}"/>
              </a:ext>
            </a:extLst>
          </p:cNvPr>
          <p:cNvSpPr/>
          <p:nvPr/>
        </p:nvSpPr>
        <p:spPr>
          <a:xfrm>
            <a:off x="5775592" y="5850662"/>
            <a:ext cx="1152965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Starting point</a:t>
            </a:r>
            <a:endParaRPr lang="ko-KR" altLang="en-US" sz="11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EAF808D-F526-4E4E-A593-D591BDF954C4}"/>
              </a:ext>
            </a:extLst>
          </p:cNvPr>
          <p:cNvSpPr/>
          <p:nvPr/>
        </p:nvSpPr>
        <p:spPr>
          <a:xfrm>
            <a:off x="7553839" y="2337496"/>
            <a:ext cx="1085426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Ending point</a:t>
            </a:r>
            <a:endParaRPr lang="ko-KR" altLang="en-US" sz="11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0B380275-6D95-42BF-AC3D-4F850D12D639}"/>
              </a:ext>
            </a:extLst>
          </p:cNvPr>
          <p:cNvCxnSpPr>
            <a:cxnSpLocks/>
          </p:cNvCxnSpPr>
          <p:nvPr/>
        </p:nvCxnSpPr>
        <p:spPr>
          <a:xfrm flipV="1">
            <a:off x="6352957" y="5417413"/>
            <a:ext cx="558218" cy="52049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C44EFCBD-E853-4793-B22F-A200E29FEB06}"/>
              </a:ext>
            </a:extLst>
          </p:cNvPr>
          <p:cNvCxnSpPr>
            <a:cxnSpLocks/>
          </p:cNvCxnSpPr>
          <p:nvPr/>
        </p:nvCxnSpPr>
        <p:spPr>
          <a:xfrm flipH="1">
            <a:off x="7261007" y="2540661"/>
            <a:ext cx="336550" cy="33655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DA5B9F5-BDB8-42D9-B15C-7A7DFD0B0C3F}"/>
              </a:ext>
            </a:extLst>
          </p:cNvPr>
          <p:cNvCxnSpPr>
            <a:cxnSpLocks/>
          </p:cNvCxnSpPr>
          <p:nvPr/>
        </p:nvCxnSpPr>
        <p:spPr>
          <a:xfrm flipH="1" flipV="1">
            <a:off x="7362607" y="5683911"/>
            <a:ext cx="552450" cy="127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2843F48E-B8B8-4AFE-AC70-923F9D86F65C}"/>
              </a:ext>
            </a:extLst>
          </p:cNvPr>
          <p:cNvSpPr/>
          <p:nvPr/>
        </p:nvSpPr>
        <p:spPr>
          <a:xfrm>
            <a:off x="1390310" y="2040977"/>
            <a:ext cx="1176778" cy="792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IMU &amp; UWB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E87E94AA-F8DF-4659-9B51-4E940C57CF73}"/>
              </a:ext>
            </a:extLst>
          </p:cNvPr>
          <p:cNvGrpSpPr/>
          <p:nvPr/>
        </p:nvGrpSpPr>
        <p:grpSpPr>
          <a:xfrm>
            <a:off x="3752782" y="1883628"/>
            <a:ext cx="1628422" cy="1051036"/>
            <a:chOff x="3664932" y="2201106"/>
            <a:chExt cx="1476000" cy="1051036"/>
          </a:xfrm>
        </p:grpSpPr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AFCAC8B3-0584-45E7-9BBF-65C3607ABBF3}"/>
                </a:ext>
              </a:extLst>
            </p:cNvPr>
            <p:cNvSpPr/>
            <p:nvPr/>
          </p:nvSpPr>
          <p:spPr>
            <a:xfrm>
              <a:off x="3664933" y="2201106"/>
              <a:ext cx="1475998" cy="50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EKF-based</a:t>
              </a:r>
            </a:p>
            <a:p>
              <a:pPr algn="ctr"/>
              <a:r>
                <a:rPr lang="en-CA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5E2506B-C93E-447A-A599-3FBE5793F4DD}"/>
                </a:ext>
              </a:extLst>
            </p:cNvPr>
            <p:cNvSpPr/>
            <p:nvPr/>
          </p:nvSpPr>
          <p:spPr>
            <a:xfrm>
              <a:off x="3664932" y="2748142"/>
              <a:ext cx="1476000" cy="50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Smoothing-based</a:t>
              </a:r>
            </a:p>
            <a:p>
              <a:pPr algn="ctr"/>
              <a:r>
                <a:rPr lang="en-CA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42E6FAF3-DF0B-41BA-AEAA-5E6283F23F64}"/>
              </a:ext>
            </a:extLst>
          </p:cNvPr>
          <p:cNvSpPr/>
          <p:nvPr/>
        </p:nvSpPr>
        <p:spPr>
          <a:xfrm>
            <a:off x="727305" y="2036388"/>
            <a:ext cx="373503" cy="792174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D8E622-13EE-4849-99CA-6418D5352920}"/>
              </a:ext>
            </a:extLst>
          </p:cNvPr>
          <p:cNvSpPr/>
          <p:nvPr/>
        </p:nvSpPr>
        <p:spPr>
          <a:xfrm>
            <a:off x="3018986" y="1890339"/>
            <a:ext cx="373503" cy="57125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F271E1D4-D88C-4352-BE91-80EAE1AF702C}"/>
              </a:ext>
            </a:extLst>
          </p:cNvPr>
          <p:cNvCxnSpPr>
            <a:cxnSpLocks/>
          </p:cNvCxnSpPr>
          <p:nvPr/>
        </p:nvCxnSpPr>
        <p:spPr>
          <a:xfrm>
            <a:off x="1146162" y="2458431"/>
            <a:ext cx="18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FD9CEAA8-28D9-4125-A5B2-F1AB4A06830D}"/>
              </a:ext>
            </a:extLst>
          </p:cNvPr>
          <p:cNvCxnSpPr>
            <a:cxnSpLocks/>
          </p:cNvCxnSpPr>
          <p:nvPr/>
        </p:nvCxnSpPr>
        <p:spPr>
          <a:xfrm flipV="1">
            <a:off x="2604199" y="2203450"/>
            <a:ext cx="354901" cy="13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6D9AFBAA-A555-467D-BAF4-B04767A33D9C}"/>
                  </a:ext>
                </a:extLst>
              </p:cNvPr>
              <p:cNvSpPr/>
              <p:nvPr/>
            </p:nvSpPr>
            <p:spPr>
              <a:xfrm>
                <a:off x="99490" y="5725317"/>
                <a:ext cx="2327913" cy="7921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ko-KR" altLang="en-US" sz="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𝜈</m:t>
                    </m:r>
                  </m:oMath>
                </a14:m>
                <a:r>
                  <a:rPr lang="en-CA" altLang="ko-KR" sz="900" dirty="0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:linear velocity</a:t>
                </a:r>
              </a:p>
              <a:p>
                <a14:m>
                  <m:oMath xmlns:m="http://schemas.openxmlformats.org/officeDocument/2006/math">
                    <m:r>
                      <a:rPr lang="ko-KR" altLang="en-US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𝜔</m:t>
                    </m:r>
                  </m:oMath>
                </a14:m>
                <a:r>
                  <a:rPr lang="en-CA" altLang="ko-KR" sz="900" dirty="0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: angular velocity (in world frame)</a:t>
                </a:r>
                <a:endParaRPr lang="ko-KR" altLang="en-US" sz="9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en-CA" altLang="ko-KR" sz="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Sans Serif" panose="020B0604020202020204" pitchFamily="34" charset="0"/>
                      </a:rPr>
                      <m:t>Ω</m:t>
                    </m:r>
                  </m:oMath>
                </a14:m>
                <a:r>
                  <a:rPr lang="ko-KR" altLang="en-US" sz="900" dirty="0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</a:t>
                </a:r>
                <a:r>
                  <a:rPr lang="en-CA" altLang="ko-KR" sz="900" dirty="0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: angular 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ko-KR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CA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Ω</m:t>
                        </m:r>
                      </m:sub>
                    </m:sSub>
                    <m:r>
                      <a:rPr lang="en-CA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=</m:t>
                    </m:r>
                    <m:r>
                      <a:rPr lang="en-CA" altLang="ko-KR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0.5</m:t>
                    </m:r>
                    <m:r>
                      <a:rPr lang="en-CA" altLang="ko-KR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𝑟𝑎𝑑</m:t>
                    </m:r>
                    <m:r>
                      <a:rPr lang="en-CA" altLang="ko-KR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/</m:t>
                    </m:r>
                    <m:r>
                      <a:rPr lang="en-CA" altLang="ko-KR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𝑠</m:t>
                    </m:r>
                  </m:oMath>
                </a14:m>
                <a:endParaRPr lang="en-CA" altLang="ko-KR" sz="9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ko-KR" altLang="en-US" sz="9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𝛼</m:t>
                    </m:r>
                  </m:oMath>
                </a14:m>
                <a:r>
                  <a:rPr lang="en-CA" altLang="ko-KR" sz="900" dirty="0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: linear acceleration,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ko-KR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CA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l-GR" altLang="ko-KR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𝛼</m:t>
                        </m:r>
                      </m:sub>
                    </m:sSub>
                    <m:r>
                      <a:rPr lang="en-CA" altLang="ko-KR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=</m:t>
                    </m:r>
                  </m:oMath>
                </a14:m>
                <a:r>
                  <a:rPr lang="en-CA" altLang="ko-KR" sz="900" dirty="0">
                    <a:solidFill>
                      <a:schemeClr val="tx1"/>
                    </a:solidFill>
                    <a:cs typeface="Microsoft Sans Serif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ko-KR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0.</m:t>
                    </m:r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1</m:t>
                    </m:r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𝑚</m:t>
                    </m:r>
                    <m:r>
                      <a:rPr lang="en-CA" altLang="ko-KR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/</m:t>
                    </m:r>
                    <m:sSup>
                      <m:sSupPr>
                        <m:ctrlPr>
                          <a:rPr lang="en-CA" altLang="ko-KR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ko-KR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900" i="1" dirty="0" smtClean="0">
                  <a:solidFill>
                    <a:schemeClr val="tx1"/>
                  </a:solidFill>
                  <a:latin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CA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𝑟</m:t>
                    </m:r>
                  </m:oMath>
                </a14:m>
                <a:r>
                  <a:rPr lang="en-CA" altLang="ko-KR" sz="900" dirty="0">
                    <a:solidFill>
                      <a:schemeClr val="tx1"/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: UWB range,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ko-KR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CA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CA" altLang="ko-KR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CA" altLang="ko-KR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=</m:t>
                    </m:r>
                    <m:r>
                      <a:rPr lang="en-CA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0.05</m:t>
                    </m:r>
                    <m:r>
                      <a:rPr lang="en-CA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𝑚</m:t>
                    </m:r>
                  </m:oMath>
                </a14:m>
                <a:endParaRPr lang="en-CA" altLang="ko-KR" sz="9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9AFBAA-A555-467D-BAF4-B04767A33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0" y="5725317"/>
                <a:ext cx="2327913" cy="792174"/>
              </a:xfrm>
              <a:prstGeom prst="rect">
                <a:avLst/>
              </a:prstGeom>
              <a:blipFill rotWithShape="0">
                <a:blip r:embed="rId8"/>
                <a:stretch>
                  <a:fillRect t="-13077" b="-1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760C35A4-8FB4-45B5-BAEB-7D954259902B}"/>
              </a:ext>
            </a:extLst>
          </p:cNvPr>
          <p:cNvSpPr/>
          <p:nvPr/>
        </p:nvSpPr>
        <p:spPr>
          <a:xfrm>
            <a:off x="997016" y="3184950"/>
            <a:ext cx="3980766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Virtual IMU &amp; UWB data generation and </a:t>
            </a:r>
            <a:b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its </a:t>
            </a:r>
            <a:r>
              <a:rPr lang="en-US" altLang="ko-KR" sz="2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application</a:t>
            </a:r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to each method</a:t>
            </a:r>
            <a:endParaRPr lang="ko-KR" altLang="en-US" sz="12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id="{618B0F73-09E2-4CD2-8FE3-4857007F917B}"/>
                  </a:ext>
                </a:extLst>
              </p:cNvPr>
              <p:cNvSpPr/>
              <p:nvPr/>
            </p:nvSpPr>
            <p:spPr>
              <a:xfrm>
                <a:off x="2987399" y="2509784"/>
                <a:ext cx="468638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𝑟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18B0F73-09E2-4CD2-8FE3-4857007F9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99" y="2509784"/>
                <a:ext cx="468638" cy="339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FCB731E-7528-48F3-96AC-C555D0C6F83A}"/>
              </a:ext>
            </a:extLst>
          </p:cNvPr>
          <p:cNvSpPr/>
          <p:nvPr/>
        </p:nvSpPr>
        <p:spPr>
          <a:xfrm>
            <a:off x="3018986" y="2561696"/>
            <a:ext cx="373503" cy="2876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D7272A4A-A86C-4FED-A329-461DC2068E1D}"/>
              </a:ext>
            </a:extLst>
          </p:cNvPr>
          <p:cNvCxnSpPr>
            <a:cxnSpLocks/>
          </p:cNvCxnSpPr>
          <p:nvPr/>
        </p:nvCxnSpPr>
        <p:spPr>
          <a:xfrm>
            <a:off x="2604199" y="2534326"/>
            <a:ext cx="367601" cy="2025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3860354D-E7AF-415F-8EF2-A4E42EE3324A}"/>
              </a:ext>
            </a:extLst>
          </p:cNvPr>
          <p:cNvSpPr/>
          <p:nvPr/>
        </p:nvSpPr>
        <p:spPr>
          <a:xfrm>
            <a:off x="2526006" y="2619713"/>
            <a:ext cx="468638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40Hz</a:t>
            </a:r>
            <a:endParaRPr lang="ko-KR" altLang="en-US" sz="8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="" xmlns:a16="http://schemas.microsoft.com/office/drawing/2014/main" id="{FF1AA3EC-5CEB-4FBB-A26C-45AD1883DDBF}"/>
              </a:ext>
            </a:extLst>
          </p:cNvPr>
          <p:cNvSpPr/>
          <p:nvPr/>
        </p:nvSpPr>
        <p:spPr>
          <a:xfrm>
            <a:off x="3471636" y="2266654"/>
            <a:ext cx="216701" cy="2950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FC000CA9-270A-4E96-B2F7-3DF05314E92E}"/>
              </a:ext>
            </a:extLst>
          </p:cNvPr>
          <p:cNvSpPr/>
          <p:nvPr/>
        </p:nvSpPr>
        <p:spPr>
          <a:xfrm>
            <a:off x="2498195" y="1932995"/>
            <a:ext cx="524260" cy="33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100Hz</a:t>
            </a:r>
            <a:endParaRPr lang="ko-KR" altLang="en-US" sz="8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359579FA-2CDE-4D67-AF28-4278381B0D90}"/>
              </a:ext>
            </a:extLst>
          </p:cNvPr>
          <p:cNvSpPr/>
          <p:nvPr/>
        </p:nvSpPr>
        <p:spPr>
          <a:xfrm>
            <a:off x="99491" y="5533794"/>
            <a:ext cx="2093342" cy="1132841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5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85CFF-3032-4077-B9C4-F75117AD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 Result </a:t>
            </a:r>
            <a:r>
              <a:rPr lang="en-CA" baseline="30000" dirty="0"/>
              <a:t>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4A93B4-0599-4267-A055-E0F48813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080000"/>
          </a:xfrm>
        </p:spPr>
        <p:txBody>
          <a:bodyPr/>
          <a:lstStyle/>
          <a:p>
            <a:r>
              <a:rPr lang="en-CA" dirty="0"/>
              <a:t>Result Movie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582E97-7620-4621-A82F-DFA82485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res_simul_ekf_smo">
            <a:hlinkClick r:id="" action="ppaction://media"/>
            <a:extLst>
              <a:ext uri="{FF2B5EF4-FFF2-40B4-BE49-F238E27FC236}">
                <a16:creationId xmlns="" xmlns:a16="http://schemas.microsoft.com/office/drawing/2014/main" id="{25997323-4EB7-4C7F-BBC6-68E9DD849B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85CFF-3032-4077-B9C4-F75117AD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 Result</a:t>
            </a:r>
            <a:r>
              <a:rPr lang="en-CA" baseline="30000" dirty="0"/>
              <a:t> (2/3)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4A93B4-0599-4267-A055-E0F48813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080000"/>
          </a:xfrm>
        </p:spPr>
        <p:txBody>
          <a:bodyPr/>
          <a:lstStyle/>
          <a:p>
            <a:r>
              <a:rPr lang="en-CA" dirty="0"/>
              <a:t>UAV Orientation &amp; Translation</a:t>
            </a:r>
          </a:p>
          <a:p>
            <a:pPr lvl="1"/>
            <a:r>
              <a:rPr lang="en-CA" dirty="0"/>
              <a:t>Absolute error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582E97-7620-4621-A82F-DFA82485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3A1D9692-ECED-4AB8-B154-704C245E916B}"/>
                  </a:ext>
                </a:extLst>
              </p:cNvPr>
              <p:cNvSpPr/>
              <p:nvPr/>
            </p:nvSpPr>
            <p:spPr>
              <a:xfrm>
                <a:off x="1648167" y="6518446"/>
                <a:ext cx="2512083" cy="339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roll(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𝜙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), pitch(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), yaw(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rPr>
                      <m:t>𝜓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Microsoft Sans Serif" panose="020B060402020202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1D9692-ECED-4AB8-B154-704C245E9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67" y="6518446"/>
                <a:ext cx="2512083" cy="339554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2754E1A-DE1D-469F-A075-D8CFB8E4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46" y="2179629"/>
            <a:ext cx="4123346" cy="165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7F3C586-E96E-4069-B6B3-99BFD0A76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46" y="3521964"/>
            <a:ext cx="4123346" cy="165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2D07E7B3-F28C-40D7-9CC8-758E47CF1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46" y="4864299"/>
            <a:ext cx="4123346" cy="165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7B8E71CD-6A8D-427F-B338-9F814E107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4187" y="2179629"/>
            <a:ext cx="4123346" cy="165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6D75FEA0-125D-4022-855A-987672666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4187" y="3521964"/>
            <a:ext cx="4123346" cy="165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7972E60-37B0-43CF-A9F6-DE72DF8F2A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4187" y="4864299"/>
            <a:ext cx="4123346" cy="16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0E146347-B493-4917-9A8D-8856A1E2DC40}"/>
                  </a:ext>
                </a:extLst>
              </p:cNvPr>
              <p:cNvSpPr txBox="1"/>
              <p:nvPr/>
            </p:nvSpPr>
            <p:spPr>
              <a:xfrm>
                <a:off x="1001076" y="2668092"/>
                <a:ext cx="357470" cy="250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146347-B493-4917-9A8D-8856A1E2D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6" y="2668092"/>
                <a:ext cx="357470" cy="250005"/>
              </a:xfrm>
              <a:prstGeom prst="rect">
                <a:avLst/>
              </a:prstGeom>
              <a:blipFill>
                <a:blip r:embed="rId10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A756E6D3-EB43-495B-8BBD-96CC23B3183E}"/>
                  </a:ext>
                </a:extLst>
              </p:cNvPr>
              <p:cNvSpPr txBox="1"/>
              <p:nvPr/>
            </p:nvSpPr>
            <p:spPr>
              <a:xfrm>
                <a:off x="1013387" y="4021165"/>
                <a:ext cx="3424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56E6D3-EB43-495B-8BBD-96CC23B3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87" y="4021165"/>
                <a:ext cx="342465" cy="215444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A09F4617-6FF9-45AE-B42E-D35DAFC1B70F}"/>
                  </a:ext>
                </a:extLst>
              </p:cNvPr>
              <p:cNvSpPr txBox="1"/>
              <p:nvPr/>
            </p:nvSpPr>
            <p:spPr>
              <a:xfrm>
                <a:off x="999120" y="5383480"/>
                <a:ext cx="361381" cy="250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9F4617-6FF9-45AE-B42E-D35DAFC1B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20" y="5383480"/>
                <a:ext cx="361381" cy="250005"/>
              </a:xfrm>
              <a:prstGeom prst="rect">
                <a:avLst/>
              </a:prstGeom>
              <a:blipFill>
                <a:blip r:embed="rId12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3C3AA116-6441-4284-AEE5-CBA230F9D4E2}"/>
                  </a:ext>
                </a:extLst>
              </p:cNvPr>
              <p:cNvSpPr txBox="1"/>
              <p:nvPr/>
            </p:nvSpPr>
            <p:spPr>
              <a:xfrm>
                <a:off x="4984130" y="2685372"/>
                <a:ext cx="3357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3AA116-6441-4284-AEE5-CBA230F9D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30" y="2685372"/>
                <a:ext cx="335733" cy="215444"/>
              </a:xfrm>
              <a:prstGeom prst="rect">
                <a:avLst/>
              </a:prstGeom>
              <a:blipFill>
                <a:blip r:embed="rId1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4F497573-FF1A-4511-BA8E-E1846685F893}"/>
                  </a:ext>
                </a:extLst>
              </p:cNvPr>
              <p:cNvSpPr txBox="1"/>
              <p:nvPr/>
            </p:nvSpPr>
            <p:spPr>
              <a:xfrm>
                <a:off x="4981085" y="4004975"/>
                <a:ext cx="341825" cy="247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F497573-FF1A-4511-BA8E-E1846685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085" y="4004975"/>
                <a:ext cx="341825" cy="247825"/>
              </a:xfrm>
              <a:prstGeom prst="rect">
                <a:avLst/>
              </a:prstGeom>
              <a:blipFill>
                <a:blip r:embed="rId1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5CBE91CF-0A29-4AA1-8EC2-2938F1774EBF}"/>
                  </a:ext>
                </a:extLst>
              </p:cNvPr>
              <p:cNvSpPr txBox="1"/>
              <p:nvPr/>
            </p:nvSpPr>
            <p:spPr>
              <a:xfrm>
                <a:off x="4988458" y="5400760"/>
                <a:ext cx="3270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BE91CF-0A29-4AA1-8EC2-2938F177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458" y="5400760"/>
                <a:ext cx="327077" cy="215444"/>
              </a:xfrm>
              <a:prstGeom prst="rect">
                <a:avLst/>
              </a:prstGeom>
              <a:blipFill>
                <a:blip r:embed="rId1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4E89479-B9C0-4EDC-8879-D3E861AC6212}"/>
              </a:ext>
            </a:extLst>
          </p:cNvPr>
          <p:cNvSpPr/>
          <p:nvPr/>
        </p:nvSpPr>
        <p:spPr>
          <a:xfrm>
            <a:off x="820651" y="2150526"/>
            <a:ext cx="704989" cy="232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Unit: rad</a:t>
            </a:r>
            <a:endParaRPr lang="ko-KR" altLang="en-US" sz="10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C19DA04-F412-469F-89D0-030B6BE73E29}"/>
              </a:ext>
            </a:extLst>
          </p:cNvPr>
          <p:cNvSpPr/>
          <p:nvPr/>
        </p:nvSpPr>
        <p:spPr>
          <a:xfrm>
            <a:off x="6514640" y="6151195"/>
            <a:ext cx="661220" cy="232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 (s)</a:t>
            </a:r>
            <a:endParaRPr lang="ko-KR" altLang="en-US" sz="10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6C8AC29-AABA-4BA4-8498-F1A9BCDCC077}"/>
              </a:ext>
            </a:extLst>
          </p:cNvPr>
          <p:cNvSpPr/>
          <p:nvPr/>
        </p:nvSpPr>
        <p:spPr>
          <a:xfrm>
            <a:off x="4834301" y="2150526"/>
            <a:ext cx="635389" cy="232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Unit: m</a:t>
            </a:r>
            <a:endParaRPr lang="ko-KR" altLang="en-US" sz="10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C7E6790F-B6CC-4F38-A5DE-12E6C5F7B3C8}"/>
              </a:ext>
            </a:extLst>
          </p:cNvPr>
          <p:cNvSpPr/>
          <p:nvPr/>
        </p:nvSpPr>
        <p:spPr>
          <a:xfrm>
            <a:off x="2573599" y="6151195"/>
            <a:ext cx="661220" cy="232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 (s)</a:t>
            </a:r>
            <a:endParaRPr lang="ko-KR" altLang="en-US" sz="10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46E5613-920F-4741-BD6A-871813A2AC1B}"/>
              </a:ext>
            </a:extLst>
          </p:cNvPr>
          <p:cNvGrpSpPr/>
          <p:nvPr/>
        </p:nvGrpSpPr>
        <p:grpSpPr>
          <a:xfrm>
            <a:off x="6862155" y="1336606"/>
            <a:ext cx="1255308" cy="409695"/>
            <a:chOff x="7181556" y="1340798"/>
            <a:chExt cx="1255308" cy="409695"/>
          </a:xfrm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4B6C24D7-2B90-437C-A2AD-B138F9BB04F9}"/>
                </a:ext>
              </a:extLst>
            </p:cNvPr>
            <p:cNvSpPr/>
            <p:nvPr/>
          </p:nvSpPr>
          <p:spPr>
            <a:xfrm>
              <a:off x="7613556" y="1340798"/>
              <a:ext cx="635389" cy="232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EKF</a:t>
              </a:r>
              <a:endParaRPr lang="ko-KR" altLang="en-US" sz="10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E0A24C50-FAD0-4EF2-B3E3-4A26788F9383}"/>
                </a:ext>
              </a:extLst>
            </p:cNvPr>
            <p:cNvSpPr/>
            <p:nvPr/>
          </p:nvSpPr>
          <p:spPr>
            <a:xfrm>
              <a:off x="7613556" y="1517695"/>
              <a:ext cx="823308" cy="232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Smoothing</a:t>
              </a:r>
              <a:endParaRPr lang="ko-KR" altLang="en-US" sz="10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BE953FF0-9460-4A0E-A9F0-BF4D9F973167}"/>
                </a:ext>
              </a:extLst>
            </p:cNvPr>
            <p:cNvCxnSpPr/>
            <p:nvPr/>
          </p:nvCxnSpPr>
          <p:spPr>
            <a:xfrm>
              <a:off x="7181556" y="1457197"/>
              <a:ext cx="432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48EF3A19-D8DC-4ACD-B60A-1FC8ABE729B8}"/>
                </a:ext>
              </a:extLst>
            </p:cNvPr>
            <p:cNvCxnSpPr/>
            <p:nvPr/>
          </p:nvCxnSpPr>
          <p:spPr>
            <a:xfrm>
              <a:off x="7181556" y="1634094"/>
              <a:ext cx="432000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20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85CFF-3032-4077-B9C4-F75117AD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 Result</a:t>
            </a:r>
            <a:r>
              <a:rPr lang="en-CA" baseline="30000" dirty="0"/>
              <a:t> (3/3)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4A93B4-0599-4267-A055-E0F48813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080000"/>
          </a:xfrm>
        </p:spPr>
        <p:txBody>
          <a:bodyPr/>
          <a:lstStyle/>
          <a:p>
            <a:r>
              <a:rPr lang="en-CA" dirty="0"/>
              <a:t>UAV Orientation &amp; Translation</a:t>
            </a:r>
          </a:p>
          <a:p>
            <a:pPr lvl="1"/>
            <a:r>
              <a:rPr lang="en-CA" dirty="0"/>
              <a:t>RMS error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582E97-7620-4621-A82F-DFA82485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E230F55A-45E2-4473-A102-96B5CC067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835457"/>
              </p:ext>
            </p:extLst>
          </p:nvPr>
        </p:nvGraphicFramePr>
        <p:xfrm>
          <a:off x="1112197" y="2372150"/>
          <a:ext cx="6919607" cy="15391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80807">
                  <a:extLst>
                    <a:ext uri="{9D8B030D-6E8A-4147-A177-3AD203B41FA5}">
                      <a16:colId xmlns="" xmlns:a16="http://schemas.microsoft.com/office/drawing/2014/main" val="1375336407"/>
                    </a:ext>
                  </a:extLst>
                </a:gridCol>
                <a:gridCol w="1091120">
                  <a:extLst>
                    <a:ext uri="{9D8B030D-6E8A-4147-A177-3AD203B41FA5}">
                      <a16:colId xmlns="" xmlns:a16="http://schemas.microsoft.com/office/drawing/2014/main" val="3113500852"/>
                    </a:ext>
                  </a:extLst>
                </a:gridCol>
                <a:gridCol w="909536">
                  <a:extLst>
                    <a:ext uri="{9D8B030D-6E8A-4147-A177-3AD203B41FA5}">
                      <a16:colId xmlns="" xmlns:a16="http://schemas.microsoft.com/office/drawing/2014/main" val="1377996399"/>
                    </a:ext>
                  </a:extLst>
                </a:gridCol>
                <a:gridCol w="909536">
                  <a:extLst>
                    <a:ext uri="{9D8B030D-6E8A-4147-A177-3AD203B41FA5}">
                      <a16:colId xmlns="" xmlns:a16="http://schemas.microsoft.com/office/drawing/2014/main" val="140287633"/>
                    </a:ext>
                  </a:extLst>
                </a:gridCol>
                <a:gridCol w="909536">
                  <a:extLst>
                    <a:ext uri="{9D8B030D-6E8A-4147-A177-3AD203B41FA5}">
                      <a16:colId xmlns="" xmlns:a16="http://schemas.microsoft.com/office/drawing/2014/main" val="3618082812"/>
                    </a:ext>
                  </a:extLst>
                </a:gridCol>
                <a:gridCol w="909536">
                  <a:extLst>
                    <a:ext uri="{9D8B030D-6E8A-4147-A177-3AD203B41FA5}">
                      <a16:colId xmlns="" xmlns:a16="http://schemas.microsoft.com/office/drawing/2014/main" val="3367545098"/>
                    </a:ext>
                  </a:extLst>
                </a:gridCol>
                <a:gridCol w="909536">
                  <a:extLst>
                    <a:ext uri="{9D8B030D-6E8A-4147-A177-3AD203B41FA5}">
                      <a16:colId xmlns="" xmlns:a16="http://schemas.microsoft.com/office/drawing/2014/main" val="71472673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endParaRPr lang="en-CA" sz="1600" dirty="0">
                        <a:latin typeface="Adobe Heiti Std R" panose="020B0400000000000000" pitchFamily="34" charset="-128"/>
                        <a:ea typeface="Adobe Heiti Std R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roll</a:t>
                      </a:r>
                    </a:p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(rad)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pitch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(rad)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yaw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(rad)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x</a:t>
                      </a:r>
                    </a:p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z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(m)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12662912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EKF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0.0467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0.0407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0.0790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02521622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Smoothing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0.1344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0.0459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0.0893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3250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3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ACACA9-E95D-4DC8-94BD-20488A3F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AF2335-6093-47C5-AF96-6E94DE5FC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8388000" cy="480971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1. Introduction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2. EKF vs Smoothing for UAV Positioning Using UWB &amp; IMU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3. Experimental Results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4. Conclusion &amp;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69A97B-3291-44C7-9D29-28CC6C89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2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FD56CB-86B0-43E2-9D80-44ACC500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5426"/>
            <a:ext cx="9144000" cy="610234"/>
          </a:xfrm>
        </p:spPr>
        <p:txBody>
          <a:bodyPr/>
          <a:lstStyle/>
          <a:p>
            <a:r>
              <a:rPr lang="en-CA" dirty="0"/>
              <a:t>Experiment Preparation with Real Systems </a:t>
            </a:r>
            <a:r>
              <a:rPr lang="en-CA" baseline="30000" dirty="0"/>
              <a:t>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8419A5-FDC4-48C8-99DE-FEFEEE535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DJI </a:t>
            </a:r>
            <a:r>
              <a:rPr lang="en-CA" dirty="0" err="1"/>
              <a:t>Matrice</a:t>
            </a:r>
            <a:r>
              <a:rPr lang="en-CA" dirty="0"/>
              <a:t> 100 with 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F6D7347-B1C5-4213-BBF2-D4ADD5EC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BC23965-278B-4525-8486-D608FF983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0" y="1896403"/>
            <a:ext cx="7290000" cy="486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61A02D-C692-4258-BD1C-9489D15F9780}"/>
              </a:ext>
            </a:extLst>
          </p:cNvPr>
          <p:cNvSpPr/>
          <p:nvPr/>
        </p:nvSpPr>
        <p:spPr>
          <a:xfrm>
            <a:off x="6834305" y="5051758"/>
            <a:ext cx="220635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Payload Weight [kg]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59A77E23-4D7F-4459-B587-81691DE54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82745"/>
              </p:ext>
            </p:extLst>
          </p:nvPr>
        </p:nvGraphicFramePr>
        <p:xfrm>
          <a:off x="6839963" y="5394054"/>
          <a:ext cx="2200692" cy="1432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3864">
                  <a:extLst>
                    <a:ext uri="{9D8B030D-6E8A-4147-A177-3AD203B41FA5}">
                      <a16:colId xmlns="" xmlns:a16="http://schemas.microsoft.com/office/drawing/2014/main" val="3800279564"/>
                    </a:ext>
                  </a:extLst>
                </a:gridCol>
                <a:gridCol w="666828">
                  <a:extLst>
                    <a:ext uri="{9D8B030D-6E8A-4147-A177-3AD203B41FA5}">
                      <a16:colId xmlns="" xmlns:a16="http://schemas.microsoft.com/office/drawing/2014/main" val="5298222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UWB</a:t>
                      </a:r>
                      <a:r>
                        <a:rPr lang="en-US" altLang="ko-KR" sz="140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Module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0.112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53440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Intel</a:t>
                      </a:r>
                      <a:r>
                        <a:rPr lang="en-US" altLang="ko-KR" sz="140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NUC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0.728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34330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Payload Battery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(for</a:t>
                      </a:r>
                      <a:r>
                        <a:rPr lang="en-US" altLang="ko-KR" sz="140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NUC &amp; UWB)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0.542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92855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1.382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355933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B114F825-863B-463B-859B-323DC844F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12813"/>
              </p:ext>
            </p:extLst>
          </p:nvPr>
        </p:nvGraphicFramePr>
        <p:xfrm>
          <a:off x="6270434" y="1548847"/>
          <a:ext cx="2739741" cy="124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5982">
                  <a:extLst>
                    <a:ext uri="{9D8B030D-6E8A-4147-A177-3AD203B41FA5}">
                      <a16:colId xmlns="" xmlns:a16="http://schemas.microsoft.com/office/drawing/2014/main" val="3800279564"/>
                    </a:ext>
                  </a:extLst>
                </a:gridCol>
                <a:gridCol w="873759">
                  <a:extLst>
                    <a:ext uri="{9D8B030D-6E8A-4147-A177-3AD203B41FA5}">
                      <a16:colId xmlns="" xmlns:a16="http://schemas.microsoft.com/office/drawing/2014/main" val="529822208"/>
                    </a:ext>
                  </a:extLst>
                </a:gridCol>
              </a:tblGrid>
              <a:tr h="364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Diagonal Wheelbase</a:t>
                      </a:r>
                      <a:endParaRPr lang="ko-KR" altLang="en-US" sz="14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0.65m</a:t>
                      </a:r>
                      <a:endParaRPr lang="ko-KR" altLang="en-US" sz="14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3440749"/>
                  </a:ext>
                </a:extLst>
              </a:tr>
              <a:tr h="364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Weight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(with TB47D</a:t>
                      </a:r>
                      <a:r>
                        <a:rPr lang="en-US" altLang="ko-KR" sz="1400" baseline="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battery)</a:t>
                      </a:r>
                      <a:endParaRPr lang="ko-KR" altLang="en-US" sz="14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2.355kg</a:t>
                      </a:r>
                      <a:endParaRPr lang="ko-KR" altLang="en-US" sz="14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34330273"/>
                  </a:ext>
                </a:extLst>
              </a:tr>
              <a:tr h="364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Max. Takeoff</a:t>
                      </a:r>
                      <a:r>
                        <a:rPr lang="en-US" altLang="ko-KR" sz="1400" baseline="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Weight</a:t>
                      </a:r>
                      <a:endParaRPr lang="ko-KR" altLang="en-US" sz="14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3.600kg</a:t>
                      </a:r>
                      <a:endParaRPr lang="ko-KR" altLang="en-US" sz="14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928557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088016E-1311-4A57-9CDF-555D4D41CC56}"/>
              </a:ext>
            </a:extLst>
          </p:cNvPr>
          <p:cNvSpPr/>
          <p:nvPr/>
        </p:nvSpPr>
        <p:spPr>
          <a:xfrm>
            <a:off x="6537129" y="1206693"/>
            <a:ext cx="220635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DJI </a:t>
            </a:r>
            <a:r>
              <a:rPr lang="en-US" altLang="ko-KR" sz="1400" b="1" dirty="0" err="1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Matrice</a:t>
            </a:r>
            <a:r>
              <a:rPr lang="en-US" altLang="ko-KR" sz="1400" b="1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8A44F9-1092-460C-A2C4-C9A1D134BFB5}"/>
              </a:ext>
            </a:extLst>
          </p:cNvPr>
          <p:cNvSpPr/>
          <p:nvPr/>
        </p:nvSpPr>
        <p:spPr>
          <a:xfrm>
            <a:off x="2302485" y="6897917"/>
            <a:ext cx="3944566" cy="1825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드론 시스템 사진</a:t>
            </a:r>
            <a:endParaRPr lang="en-CA" altLang="ko-KR" sz="14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하드웨어 구성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소프트웨어 구성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Oshawa </a:t>
            </a:r>
            <a:r>
              <a:rPr lang="ko-KR" altLang="en-US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전경사진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전체시스템 사진</a:t>
            </a:r>
            <a:r>
              <a:rPr lang="en-US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(GCS, </a:t>
            </a:r>
            <a:r>
              <a:rPr lang="ko-KR" altLang="en-US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드론 등등</a:t>
            </a:r>
            <a:r>
              <a:rPr lang="en-US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동영상</a:t>
            </a:r>
            <a:endParaRPr lang="en-CA" sz="14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97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85CFF-3032-4077-B9C4-F75117AD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5426"/>
            <a:ext cx="9144000" cy="610234"/>
          </a:xfrm>
        </p:spPr>
        <p:txBody>
          <a:bodyPr/>
          <a:lstStyle/>
          <a:p>
            <a:r>
              <a:rPr lang="en-CA" dirty="0"/>
              <a:t>Experiment Preparation with Real Systems </a:t>
            </a:r>
            <a:r>
              <a:rPr lang="en-CA" baseline="30000" dirty="0"/>
              <a:t>(2/5)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4A93B4-0599-4267-A055-E0F48813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ROS Package for Data Logging Using DJI </a:t>
            </a:r>
            <a:r>
              <a:rPr lang="en-US" altLang="ko-KR" dirty="0" err="1"/>
              <a:t>Matrice</a:t>
            </a:r>
            <a:r>
              <a:rPr lang="en-US" altLang="ko-KR" dirty="0"/>
              <a:t> 100</a:t>
            </a:r>
          </a:p>
          <a:p>
            <a:pPr lvl="1"/>
            <a:r>
              <a:rPr lang="en-US" altLang="ko-KR" dirty="0"/>
              <a:t>Developed using ROS Kinetic in Ubuntu 16.04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582E97-7620-4621-A82F-DFA82485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2626120-0B33-4B6A-9CE1-A22479480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0" y="2117071"/>
            <a:ext cx="7360000" cy="41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51A2682-425B-4C35-AC8E-277ABE73A834}"/>
              </a:ext>
            </a:extLst>
          </p:cNvPr>
          <p:cNvSpPr/>
          <p:nvPr/>
        </p:nvSpPr>
        <p:spPr>
          <a:xfrm>
            <a:off x="4224042" y="6212009"/>
            <a:ext cx="4140000" cy="4341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Screenshot of </a:t>
            </a:r>
            <a:r>
              <a:rPr lang="en-US" altLang="ko-KR" sz="1600" dirty="0" err="1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Rviz</a:t>
            </a:r>
            <a:r>
              <a:rPr lang="en-US" altLang="ko-KR" sz="1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(ROS visualization tool)</a:t>
            </a:r>
            <a:endParaRPr lang="ko-KR" altLang="en-US" sz="16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7D599D-3D06-4032-A2C2-51FBD47D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5426"/>
            <a:ext cx="9144000" cy="610234"/>
          </a:xfrm>
        </p:spPr>
        <p:txBody>
          <a:bodyPr/>
          <a:lstStyle/>
          <a:p>
            <a:r>
              <a:rPr lang="en-CA" dirty="0"/>
              <a:t>Experiment Preparation with Real Systems </a:t>
            </a:r>
            <a:r>
              <a:rPr lang="en-CA" baseline="30000" dirty="0"/>
              <a:t>(3/5)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3879F7-D983-4510-9023-67DA1CD8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440000"/>
          </a:xfrm>
        </p:spPr>
        <p:txBody>
          <a:bodyPr/>
          <a:lstStyle/>
          <a:p>
            <a:r>
              <a:rPr lang="en-CA" dirty="0"/>
              <a:t>UWB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7A51A6-B6F4-4FF2-AC33-F3587CBD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Picture 5" descr="A person wearing a hat&#10;&#10;Description generated with high confidence">
            <a:extLst>
              <a:ext uri="{FF2B5EF4-FFF2-40B4-BE49-F238E27FC236}">
                <a16:creationId xmlns="" xmlns:a16="http://schemas.microsoft.com/office/drawing/2014/main" id="{EC67B5AB-DD9B-4A01-A013-6F60138ED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5" y="1878786"/>
            <a:ext cx="3096000" cy="4644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67E91900-D7F2-4BD5-9E2A-3C7139D24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3905"/>
              </p:ext>
            </p:extLst>
          </p:nvPr>
        </p:nvGraphicFramePr>
        <p:xfrm>
          <a:off x="4321348" y="2172346"/>
          <a:ext cx="4699111" cy="28342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088">
                  <a:extLst>
                    <a:ext uri="{9D8B030D-6E8A-4147-A177-3AD203B41FA5}">
                      <a16:colId xmlns="" xmlns:a16="http://schemas.microsoft.com/office/drawing/2014/main" val="1212720141"/>
                    </a:ext>
                  </a:extLst>
                </a:gridCol>
                <a:gridCol w="3416023">
                  <a:extLst>
                    <a:ext uri="{9D8B030D-6E8A-4147-A177-3AD203B41FA5}">
                      <a16:colId xmlns="" xmlns:a16="http://schemas.microsoft.com/office/drawing/2014/main" val="828449210"/>
                    </a:ext>
                  </a:extLst>
                </a:gridCol>
              </a:tblGrid>
              <a:tr h="4746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Website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http://www.timedomain.com/products/pulson-440/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413568312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Dim/Weight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56 x 103 x 18mm, 45g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533505059"/>
                  </a:ext>
                </a:extLst>
              </a:tr>
              <a:tr h="4746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Input</a:t>
                      </a:r>
                      <a:r>
                        <a:rPr lang="en-US" altLang="ko-KR" sz="1400" baseline="0" dirty="0"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 Voltage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4.5 to 48V DC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378795078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Interface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Ethernet, USB, Serial, SPI, CAN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515861081"/>
                  </a:ext>
                </a:extLst>
              </a:tr>
              <a:tr h="4746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accuracy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: 2.1cm, data rate: 125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Hz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905644886"/>
                  </a:ext>
                </a:extLst>
              </a:tr>
              <a:tr h="670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Max </a:t>
                      </a:r>
                      <a:r>
                        <a:rPr lang="en-US" altLang="ko-KR" sz="1400" baseline="0" dirty="0" smtClean="0"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Range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MS Reference Sans Serif" panose="020B0604030504040204" pitchFamily="34" charset="0"/>
                          <a:cs typeface="Arial" panose="020B0604020202020204" pitchFamily="34" charset="0"/>
                        </a:rPr>
                        <a:t>300 m to 1100 m</a:t>
                      </a:r>
                      <a:endParaRPr lang="ko-KR" altLang="en-US" sz="1400" dirty="0">
                        <a:latin typeface="MS Reference Sans Serif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2868335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A756606-2A0C-4703-9229-933E127530F1}"/>
              </a:ext>
            </a:extLst>
          </p:cNvPr>
          <p:cNvSpPr/>
          <p:nvPr/>
        </p:nvSpPr>
        <p:spPr>
          <a:xfrm>
            <a:off x="3803700" y="1622321"/>
            <a:ext cx="3944566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 Domain </a:t>
            </a:r>
            <a:r>
              <a:rPr lang="en-CA" altLang="ko-KR" sz="1400" dirty="0" err="1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PulsOn</a:t>
            </a:r>
            <a:r>
              <a:rPr lang="en-CA" altLang="ko-KR" sz="14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440</a:t>
            </a:r>
            <a:endParaRPr lang="en-CA" sz="14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4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7410" r="8060" b="4738"/>
          <a:stretch/>
        </p:blipFill>
        <p:spPr>
          <a:xfrm>
            <a:off x="6335110" y="4251096"/>
            <a:ext cx="2015648" cy="26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85CFF-3032-4077-B9C4-F75117AD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5426"/>
            <a:ext cx="9144000" cy="610234"/>
          </a:xfrm>
        </p:spPr>
        <p:txBody>
          <a:bodyPr/>
          <a:lstStyle/>
          <a:p>
            <a:r>
              <a:rPr lang="en-CA" dirty="0"/>
              <a:t>Experiment Preparation with Real Systems </a:t>
            </a:r>
            <a:r>
              <a:rPr lang="en-CA" baseline="30000" dirty="0"/>
              <a:t>(4/5)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4A93B4-0599-4267-A055-E0F48813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440000"/>
          </a:xfrm>
        </p:spPr>
        <p:txBody>
          <a:bodyPr/>
          <a:lstStyle/>
          <a:p>
            <a:r>
              <a:rPr lang="en-CA" dirty="0"/>
              <a:t>Indoor Space for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582E97-7620-4621-A82F-DFA82485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9" name="Picture 8" descr="A picture containing indoor, ground, building, floor&#10;&#10;Description generated with high confidence">
            <a:extLst>
              <a:ext uri="{FF2B5EF4-FFF2-40B4-BE49-F238E27FC236}">
                <a16:creationId xmlns="" xmlns:a16="http://schemas.microsoft.com/office/drawing/2014/main" id="{3782C156-1291-4B91-B24F-C9B969624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00" y="1859526"/>
            <a:ext cx="6750000" cy="4500000"/>
          </a:xfrm>
          <a:prstGeom prst="rect">
            <a:avLst/>
          </a:prstGeom>
        </p:spPr>
      </p:pic>
      <p:pic>
        <p:nvPicPr>
          <p:cNvPr id="7" name="Picture 6" descr="A house that has a sign on the side of a road&#10;&#10;Description generated with very high confidence">
            <a:extLst>
              <a:ext uri="{FF2B5EF4-FFF2-40B4-BE49-F238E27FC236}">
                <a16:creationId xmlns="" xmlns:a16="http://schemas.microsoft.com/office/drawing/2014/main" id="{46C5E746-A2E7-4121-8108-260B3D2C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7" y="1795389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85CFF-3032-4077-B9C4-F75117AD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5426"/>
            <a:ext cx="9144000" cy="610234"/>
          </a:xfrm>
        </p:spPr>
        <p:txBody>
          <a:bodyPr/>
          <a:lstStyle/>
          <a:p>
            <a:r>
              <a:rPr lang="en-CA" dirty="0"/>
              <a:t>Experiment Preparation with Real Systems </a:t>
            </a:r>
            <a:r>
              <a:rPr lang="en-CA" baseline="30000" dirty="0"/>
              <a:t>(5/5)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4A93B4-0599-4267-A055-E0F48813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7886700" cy="1080000"/>
          </a:xfrm>
        </p:spPr>
        <p:txBody>
          <a:bodyPr/>
          <a:lstStyle/>
          <a:p>
            <a:r>
              <a:rPr lang="en-CA" dirty="0"/>
              <a:t>Ground Control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582E97-7620-4621-A82F-DFA82485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Picture 6" descr="A picture containing ground, outdoor&#10;&#10;Description generated with very high confidence">
            <a:extLst>
              <a:ext uri="{FF2B5EF4-FFF2-40B4-BE49-F238E27FC236}">
                <a16:creationId xmlns="" xmlns:a16="http://schemas.microsoft.com/office/drawing/2014/main" id="{B0EB3B2E-8DFC-4637-B5CE-0B6A7F8A2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0" y="1883832"/>
            <a:ext cx="6966000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F2FEC35-9E65-43D4-8FA5-C6D9CBF0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95E0AB1-D386-47BA-995C-97887E5C2F17}"/>
              </a:ext>
            </a:extLst>
          </p:cNvPr>
          <p:cNvSpPr/>
          <p:nvPr/>
        </p:nvSpPr>
        <p:spPr>
          <a:xfrm>
            <a:off x="0" y="2843623"/>
            <a:ext cx="9144000" cy="117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  <a:t>4. 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805634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  <a:p>
            <a:pPr lvl="1">
              <a:spcAft>
                <a:spcPts val="1200"/>
              </a:spcAft>
            </a:pPr>
            <a:r>
              <a:rPr lang="en-CA" dirty="0"/>
              <a:t>Implemented EKF and smoothing based UAV localization algorithms</a:t>
            </a:r>
            <a:br>
              <a:rPr lang="en-CA" dirty="0"/>
            </a:br>
            <a:r>
              <a:rPr lang="en-CA" dirty="0"/>
              <a:t>using UWB and IMU data</a:t>
            </a:r>
          </a:p>
          <a:p>
            <a:pPr lvl="1">
              <a:spcAft>
                <a:spcPts val="1200"/>
              </a:spcAft>
            </a:pPr>
            <a:r>
              <a:rPr lang="en-CA" dirty="0"/>
              <a:t>Validated through simulation. </a:t>
            </a:r>
            <a:br>
              <a:rPr lang="en-CA" dirty="0"/>
            </a:br>
            <a:r>
              <a:rPr lang="en-CA" dirty="0"/>
              <a:t>(However, it is not enough. We will need more further analysis.)</a:t>
            </a:r>
          </a:p>
          <a:p>
            <a:endParaRPr lang="en-CA" dirty="0"/>
          </a:p>
          <a:p>
            <a:r>
              <a:rPr lang="en-CA" dirty="0"/>
              <a:t>Future Work</a:t>
            </a:r>
          </a:p>
          <a:p>
            <a:pPr lvl="1">
              <a:spcAft>
                <a:spcPts val="1200"/>
              </a:spcAft>
            </a:pPr>
            <a:r>
              <a:rPr lang="en-CA" dirty="0"/>
              <a:t>Further </a:t>
            </a:r>
            <a:r>
              <a:rPr lang="en-CA" dirty="0" smtClean="0"/>
              <a:t>analysis </a:t>
            </a:r>
            <a:r>
              <a:rPr lang="en-CA" dirty="0"/>
              <a:t>on </a:t>
            </a:r>
            <a:r>
              <a:rPr lang="en-CA" dirty="0" smtClean="0"/>
              <a:t>comparison </a:t>
            </a:r>
            <a:r>
              <a:rPr lang="en-CA" dirty="0"/>
              <a:t>of EKF and </a:t>
            </a:r>
            <a:r>
              <a:rPr lang="en-CA" dirty="0" smtClean="0"/>
              <a:t>Smoothing</a:t>
            </a:r>
            <a:endParaRPr lang="en-CA" dirty="0"/>
          </a:p>
          <a:p>
            <a:pPr lvl="1">
              <a:spcAft>
                <a:spcPts val="1200"/>
              </a:spcAft>
            </a:pPr>
            <a:r>
              <a:rPr lang="en-CA" dirty="0"/>
              <a:t>Validation </a:t>
            </a:r>
            <a:r>
              <a:rPr lang="en-CA" dirty="0" smtClean="0"/>
              <a:t>using real experiment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25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F2FEC35-9E65-43D4-8FA5-C6D9CBF0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95E0AB1-D386-47BA-995C-97887E5C2F17}"/>
              </a:ext>
            </a:extLst>
          </p:cNvPr>
          <p:cNvSpPr/>
          <p:nvPr/>
        </p:nvSpPr>
        <p:spPr>
          <a:xfrm>
            <a:off x="0" y="2843623"/>
            <a:ext cx="9144000" cy="117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dobe Arabic" panose="02040503050201020203" pitchFamily="18" charset="-78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59707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5426"/>
            <a:ext cx="8189286" cy="610234"/>
          </a:xfrm>
        </p:spPr>
        <p:txBody>
          <a:bodyPr/>
          <a:lstStyle/>
          <a:p>
            <a:r>
              <a:rPr lang="en-CA" dirty="0"/>
              <a:t>UAV application in GPS-denied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application</a:t>
            </a:r>
          </a:p>
          <a:p>
            <a:r>
              <a:rPr lang="en-US" dirty="0"/>
              <a:t>Bridge, Tunnel, Chimney inspection</a:t>
            </a:r>
          </a:p>
          <a:p>
            <a:r>
              <a:rPr lang="en-US" dirty="0"/>
              <a:t>High-rise building inspection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8" y="3134449"/>
            <a:ext cx="4098752" cy="2305548"/>
          </a:xfrm>
          <a:prstGeom prst="rect">
            <a:avLst/>
          </a:prstGeom>
        </p:spPr>
      </p:pic>
      <p:pic>
        <p:nvPicPr>
          <p:cNvPr id="1030" name="Picture 6" descr="http://automodality.com/assets/images/website/logo/regular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8" y="5489200"/>
            <a:ext cx="3394808" cy="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gpsworld.com/wp-content/uploads/2017/08/Draper-UAV-press-W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22"/>
          <a:stretch/>
        </p:blipFill>
        <p:spPr bwMode="auto">
          <a:xfrm>
            <a:off x="5323947" y="3134449"/>
            <a:ext cx="2600853" cy="23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per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7" y="5489200"/>
            <a:ext cx="2895493" cy="34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24786"/>
            <a:ext cx="8515350" cy="610234"/>
          </a:xfrm>
        </p:spPr>
        <p:txBody>
          <a:bodyPr/>
          <a:lstStyle/>
          <a:p>
            <a:r>
              <a:rPr lang="en-CA" altLang="ko-KR" dirty="0"/>
              <a:t>Difficulties of Maneuvering a Drone </a:t>
            </a:r>
            <a:br>
              <a:rPr lang="en-CA" altLang="ko-KR" dirty="0"/>
            </a:br>
            <a:r>
              <a:rPr lang="en-CA" altLang="ko-KR" dirty="0"/>
              <a:t>in GPS-denied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movie_ex_difficulty_in_controlling_dron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88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50" y="1560722"/>
            <a:ext cx="7635108" cy="42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3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24786"/>
            <a:ext cx="8515350" cy="610234"/>
          </a:xfrm>
        </p:spPr>
        <p:txBody>
          <a:bodyPr/>
          <a:lstStyle/>
          <a:p>
            <a:r>
              <a:rPr lang="en-CA" altLang="ko-KR" dirty="0"/>
              <a:t> Alternative Sensors for UAV Positioning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 txBox="1">
            <a:spLocks/>
          </p:cNvSpPr>
          <p:nvPr/>
        </p:nvSpPr>
        <p:spPr>
          <a:xfrm>
            <a:off x="781050" y="1519646"/>
            <a:ext cx="7886700" cy="4809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Image-based Camera: highly sensitive to the surroundings</a:t>
            </a:r>
          </a:p>
          <a:p>
            <a:r>
              <a:rPr lang="en-US" sz="2000" dirty="0"/>
              <a:t>Ranging-based UWB sensor: resistant to severe multipath</a:t>
            </a:r>
          </a:p>
          <a:p>
            <a:endParaRPr lang="en-CA" sz="1600" dirty="0"/>
          </a:p>
        </p:txBody>
      </p:sp>
      <p:sp>
        <p:nvSpPr>
          <p:cNvPr id="8" name="Rectangle 6"/>
          <p:cNvSpPr/>
          <p:nvPr/>
        </p:nvSpPr>
        <p:spPr>
          <a:xfrm>
            <a:off x="0" y="2453768"/>
            <a:ext cx="9144000" cy="16381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2"/>
          <p:cNvSpPr/>
          <p:nvPr/>
        </p:nvSpPr>
        <p:spPr>
          <a:xfrm>
            <a:off x="2849778" y="3551315"/>
            <a:ext cx="2232568" cy="41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PX4FLOW optical flow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camera board</a:t>
            </a:r>
            <a:endParaRPr lang="ko-KR" altLang="en-US" sz="1400" dirty="0">
              <a:solidFill>
                <a:schemeClr val="tx1"/>
              </a:solidFill>
              <a:latin typeface="MS Reference Sans Serif" panose="020B060403050404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Picture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7" t="15955" r="9467" b="20756"/>
          <a:stretch/>
        </p:blipFill>
        <p:spPr>
          <a:xfrm>
            <a:off x="3274377" y="2502846"/>
            <a:ext cx="1291147" cy="1008000"/>
          </a:xfrm>
          <a:prstGeom prst="rect">
            <a:avLst/>
          </a:prstGeom>
        </p:spPr>
      </p:pic>
      <p:pic>
        <p:nvPicPr>
          <p:cNvPr id="11" name="Picture 4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7410" r="8060" b="4738"/>
          <a:stretch/>
        </p:blipFill>
        <p:spPr>
          <a:xfrm>
            <a:off x="5234605" y="2520636"/>
            <a:ext cx="779382" cy="1008000"/>
          </a:xfrm>
          <a:prstGeom prst="rect">
            <a:avLst/>
          </a:prstGeom>
        </p:spPr>
      </p:pic>
      <p:pic>
        <p:nvPicPr>
          <p:cNvPr id="12" name="Picture 5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7410" r="8060" b="4738"/>
          <a:stretch/>
        </p:blipFill>
        <p:spPr>
          <a:xfrm>
            <a:off x="6088179" y="2520636"/>
            <a:ext cx="779382" cy="1008000"/>
          </a:xfrm>
          <a:prstGeom prst="rect">
            <a:avLst/>
          </a:prstGeom>
        </p:spPr>
      </p:pic>
      <p:sp>
        <p:nvSpPr>
          <p:cNvPr id="13" name="Rectangle 51"/>
          <p:cNvSpPr/>
          <p:nvPr/>
        </p:nvSpPr>
        <p:spPr>
          <a:xfrm>
            <a:off x="5370339" y="3551315"/>
            <a:ext cx="1404000" cy="41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 Domain 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PulsOn</a:t>
            </a:r>
            <a:r>
              <a:rPr lang="en-US" altLang="ko-KR" sz="1400" dirty="0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440</a:t>
            </a:r>
          </a:p>
        </p:txBody>
      </p:sp>
      <p:pic>
        <p:nvPicPr>
          <p:cNvPr id="14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53" y="2453768"/>
            <a:ext cx="1326361" cy="1188000"/>
          </a:xfrm>
          <a:prstGeom prst="rect">
            <a:avLst/>
          </a:prstGeom>
        </p:spPr>
      </p:pic>
      <p:pic>
        <p:nvPicPr>
          <p:cNvPr id="15" name="Picture 5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5728" r="947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2" r="6492"/>
          <a:stretch/>
        </p:blipFill>
        <p:spPr>
          <a:xfrm>
            <a:off x="624840" y="2581183"/>
            <a:ext cx="2235200" cy="864000"/>
          </a:xfrm>
          <a:prstGeom prst="rect">
            <a:avLst/>
          </a:prstGeom>
        </p:spPr>
      </p:pic>
      <p:sp>
        <p:nvSpPr>
          <p:cNvPr id="16" name="Rectangle 54"/>
          <p:cNvSpPr/>
          <p:nvPr/>
        </p:nvSpPr>
        <p:spPr>
          <a:xfrm>
            <a:off x="564373" y="3551315"/>
            <a:ext cx="2232568" cy="41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Skybotix</a:t>
            </a:r>
            <a:r>
              <a:rPr lang="en-US" altLang="ko-KR" sz="1400" dirty="0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VI-Sensor</a:t>
            </a:r>
            <a:endParaRPr lang="ko-KR" altLang="en-US" sz="1400" dirty="0">
              <a:solidFill>
                <a:schemeClr val="tx1"/>
              </a:solidFill>
              <a:latin typeface="MS Reference Sans Serif" panose="020B060403050404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7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92" y="2453768"/>
            <a:ext cx="1326361" cy="1188000"/>
          </a:xfrm>
          <a:prstGeom prst="rect">
            <a:avLst/>
          </a:prstGeom>
        </p:spPr>
      </p:pic>
      <p:sp>
        <p:nvSpPr>
          <p:cNvPr id="18" name="Rectangle 56"/>
          <p:cNvSpPr/>
          <p:nvPr/>
        </p:nvSpPr>
        <p:spPr>
          <a:xfrm>
            <a:off x="7366350" y="3551315"/>
            <a:ext cx="1404000" cy="41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Decawave</a:t>
            </a:r>
            <a:r>
              <a:rPr lang="en-US" altLang="ko-KR" sz="1400" dirty="0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TREK1000</a:t>
            </a:r>
          </a:p>
        </p:txBody>
      </p:sp>
      <p:pic>
        <p:nvPicPr>
          <p:cNvPr id="19" name="Picture 1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2" t="22869" r="18594" b="22131"/>
          <a:stretch/>
        </p:blipFill>
        <p:spPr>
          <a:xfrm>
            <a:off x="4891277" y="4442072"/>
            <a:ext cx="1088181" cy="720000"/>
          </a:xfrm>
          <a:prstGeom prst="rect">
            <a:avLst/>
          </a:prstGeom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65" y="4338000"/>
            <a:ext cx="1550770" cy="2520000"/>
          </a:xfrm>
          <a:prstGeom prst="rect">
            <a:avLst/>
          </a:prstGeom>
        </p:spPr>
      </p:pic>
      <p:grpSp>
        <p:nvGrpSpPr>
          <p:cNvPr id="21" name="Group 47"/>
          <p:cNvGrpSpPr/>
          <p:nvPr/>
        </p:nvGrpSpPr>
        <p:grpSpPr>
          <a:xfrm>
            <a:off x="2850775" y="5976326"/>
            <a:ext cx="1113368" cy="900000"/>
            <a:chOff x="3070694" y="5958000"/>
            <a:chExt cx="1113368" cy="900000"/>
          </a:xfrm>
        </p:grpSpPr>
        <p:cxnSp>
          <p:nvCxnSpPr>
            <p:cNvPr id="22" name="Straight Connector 24"/>
            <p:cNvCxnSpPr/>
            <p:nvPr/>
          </p:nvCxnSpPr>
          <p:spPr>
            <a:xfrm flipV="1">
              <a:off x="3615718" y="6197088"/>
              <a:ext cx="0" cy="3024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5"/>
            <p:cNvCxnSpPr/>
            <p:nvPr/>
          </p:nvCxnSpPr>
          <p:spPr>
            <a:xfrm flipH="1" flipV="1">
              <a:off x="3612670" y="6498840"/>
              <a:ext cx="259200" cy="1080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6"/>
            <p:cNvCxnSpPr/>
            <p:nvPr/>
          </p:nvCxnSpPr>
          <p:spPr>
            <a:xfrm flipH="1">
              <a:off x="3395147" y="6500520"/>
              <a:ext cx="216000" cy="1296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7"/>
            <p:cNvSpPr/>
            <p:nvPr/>
          </p:nvSpPr>
          <p:spPr>
            <a:xfrm>
              <a:off x="3725694" y="6318000"/>
              <a:ext cx="45836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</a:t>
              </a:r>
              <a:r>
                <a:rPr lang="en-US" altLang="ko-KR" sz="1200" baseline="-25000" dirty="0">
                  <a:solidFill>
                    <a:schemeClr val="bg1">
                      <a:lumMod val="75000"/>
                    </a:schemeClr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W</a:t>
              </a:r>
              <a:endParaRPr lang="ko-KR" altLang="en-US" sz="1200" baseline="-25000" dirty="0">
                <a:solidFill>
                  <a:schemeClr val="bg1">
                    <a:lumMod val="75000"/>
                  </a:schemeClr>
                </a:solidFill>
                <a:latin typeface="MS Reference Sans Serif" panose="020B060403050404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6" name="Rectangle 28"/>
            <p:cNvSpPr/>
            <p:nvPr/>
          </p:nvSpPr>
          <p:spPr>
            <a:xfrm>
              <a:off x="3070694" y="6318000"/>
              <a:ext cx="45836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Y</a:t>
              </a:r>
              <a:r>
                <a:rPr lang="en-US" altLang="ko-KR" sz="1200" baseline="-25000" dirty="0">
                  <a:solidFill>
                    <a:schemeClr val="bg1">
                      <a:lumMod val="75000"/>
                    </a:schemeClr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W</a:t>
              </a:r>
              <a:endParaRPr lang="ko-KR" altLang="en-US" sz="1200" baseline="-25000" dirty="0">
                <a:solidFill>
                  <a:schemeClr val="bg1">
                    <a:lumMod val="75000"/>
                  </a:schemeClr>
                </a:solidFill>
                <a:latin typeface="MS Reference Sans Serif" panose="020B060403050404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7" name="Rectangle 29"/>
            <p:cNvSpPr/>
            <p:nvPr/>
          </p:nvSpPr>
          <p:spPr>
            <a:xfrm>
              <a:off x="3228234" y="5958000"/>
              <a:ext cx="45836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Z</a:t>
              </a:r>
              <a:r>
                <a:rPr lang="en-US" altLang="ko-KR" sz="1200" baseline="-25000" dirty="0">
                  <a:solidFill>
                    <a:schemeClr val="bg1">
                      <a:lumMod val="75000"/>
                    </a:schemeClr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W</a:t>
              </a:r>
              <a:endParaRPr lang="ko-KR" altLang="en-US" sz="1200" baseline="-25000" dirty="0">
                <a:solidFill>
                  <a:schemeClr val="bg1">
                    <a:lumMod val="75000"/>
                  </a:schemeClr>
                </a:solidFill>
                <a:latin typeface="MS Reference Sans Serif" panose="020B060403050404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28" name="Rectangle 30"/>
            <p:cNvSpPr/>
            <p:nvPr/>
          </p:nvSpPr>
          <p:spPr>
            <a:xfrm>
              <a:off x="3388927" y="6498000"/>
              <a:ext cx="45836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W</a:t>
              </a:r>
              <a:endParaRPr lang="ko-KR" altLang="en-US" sz="1200" b="1" baseline="-25000" dirty="0">
                <a:solidFill>
                  <a:schemeClr val="bg1">
                    <a:lumMod val="75000"/>
                  </a:schemeClr>
                </a:solidFill>
                <a:latin typeface="MS Reference Sans Serif" panose="020B060403050404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29" name="Group 31"/>
          <p:cNvGrpSpPr/>
          <p:nvPr/>
        </p:nvGrpSpPr>
        <p:grpSpPr>
          <a:xfrm>
            <a:off x="5297768" y="4458985"/>
            <a:ext cx="476723" cy="433032"/>
            <a:chOff x="5257073" y="4468802"/>
            <a:chExt cx="476723" cy="433032"/>
          </a:xfrm>
        </p:grpSpPr>
        <p:cxnSp>
          <p:nvCxnSpPr>
            <p:cNvPr id="30" name="Straight Connector 32"/>
            <p:cNvCxnSpPr/>
            <p:nvPr/>
          </p:nvCxnSpPr>
          <p:spPr>
            <a:xfrm flipV="1">
              <a:off x="5477644" y="4468802"/>
              <a:ext cx="0" cy="30240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3"/>
            <p:cNvCxnSpPr/>
            <p:nvPr/>
          </p:nvCxnSpPr>
          <p:spPr>
            <a:xfrm flipH="1" flipV="1">
              <a:off x="5474596" y="4770554"/>
              <a:ext cx="259200" cy="108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4"/>
            <p:cNvCxnSpPr/>
            <p:nvPr/>
          </p:nvCxnSpPr>
          <p:spPr>
            <a:xfrm flipH="1">
              <a:off x="5257073" y="4772234"/>
              <a:ext cx="216000" cy="1296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5"/>
          <p:cNvSpPr/>
          <p:nvPr/>
        </p:nvSpPr>
        <p:spPr>
          <a:xfrm>
            <a:off x="5306636" y="4703154"/>
            <a:ext cx="458368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MS Reference Sans Serif" panose="020B060403050404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endParaRPr lang="ko-KR" altLang="en-US" sz="1200" b="1" baseline="-25000" dirty="0">
              <a:solidFill>
                <a:schemeClr val="tx1"/>
              </a:solidFill>
              <a:latin typeface="MS Reference Sans Serif" panose="020B060403050404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34" name="Group 5"/>
          <p:cNvGrpSpPr/>
          <p:nvPr/>
        </p:nvGrpSpPr>
        <p:grpSpPr>
          <a:xfrm>
            <a:off x="4056465" y="5976326"/>
            <a:ext cx="1113368" cy="900000"/>
            <a:chOff x="4392136" y="5994653"/>
            <a:chExt cx="1113368" cy="900000"/>
          </a:xfrm>
        </p:grpSpPr>
        <p:cxnSp>
          <p:nvCxnSpPr>
            <p:cNvPr id="35" name="Straight Connector 40"/>
            <p:cNvCxnSpPr/>
            <p:nvPr/>
          </p:nvCxnSpPr>
          <p:spPr>
            <a:xfrm flipV="1">
              <a:off x="4937160" y="6233741"/>
              <a:ext cx="0" cy="30240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1"/>
            <p:cNvCxnSpPr/>
            <p:nvPr/>
          </p:nvCxnSpPr>
          <p:spPr>
            <a:xfrm flipH="1" flipV="1">
              <a:off x="4934112" y="6535493"/>
              <a:ext cx="259200" cy="108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42"/>
            <p:cNvCxnSpPr/>
            <p:nvPr/>
          </p:nvCxnSpPr>
          <p:spPr>
            <a:xfrm flipH="1">
              <a:off x="4716589" y="6537173"/>
              <a:ext cx="216000" cy="1296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43"/>
            <p:cNvSpPr/>
            <p:nvPr/>
          </p:nvSpPr>
          <p:spPr>
            <a:xfrm>
              <a:off x="5047136" y="6354653"/>
              <a:ext cx="45836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</a:t>
              </a:r>
              <a:r>
                <a:rPr lang="en-US" altLang="ko-KR" sz="1200" baseline="-25000" dirty="0">
                  <a:solidFill>
                    <a:schemeClr val="tx1"/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S</a:t>
              </a:r>
              <a:endParaRPr lang="ko-KR" altLang="en-US" sz="1200" baseline="-25000" dirty="0">
                <a:solidFill>
                  <a:schemeClr val="tx1"/>
                </a:solidFill>
                <a:latin typeface="MS Reference Sans Serif" panose="020B060403050404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39" name="Rectangle 44"/>
            <p:cNvSpPr/>
            <p:nvPr/>
          </p:nvSpPr>
          <p:spPr>
            <a:xfrm>
              <a:off x="4392136" y="6354653"/>
              <a:ext cx="45836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Y</a:t>
              </a:r>
              <a:r>
                <a:rPr lang="en-US" altLang="ko-KR" sz="1200" baseline="-25000" dirty="0">
                  <a:solidFill>
                    <a:schemeClr val="tx1"/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S</a:t>
              </a:r>
              <a:endParaRPr lang="ko-KR" altLang="en-US" sz="1200" baseline="-25000" dirty="0">
                <a:solidFill>
                  <a:schemeClr val="tx1"/>
                </a:solidFill>
                <a:latin typeface="MS Reference Sans Serif" panose="020B060403050404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0" name="Rectangle 45"/>
            <p:cNvSpPr/>
            <p:nvPr/>
          </p:nvSpPr>
          <p:spPr>
            <a:xfrm>
              <a:off x="4549676" y="5994653"/>
              <a:ext cx="45836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Z</a:t>
              </a:r>
              <a:r>
                <a:rPr lang="en-US" altLang="ko-KR" sz="1200" baseline="-25000" dirty="0">
                  <a:solidFill>
                    <a:schemeClr val="tx1"/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S</a:t>
              </a:r>
              <a:endParaRPr lang="ko-KR" altLang="en-US" sz="1200" baseline="-25000" dirty="0">
                <a:solidFill>
                  <a:schemeClr val="tx1"/>
                </a:solidFill>
                <a:latin typeface="MS Reference Sans Serif" panose="020B060403050404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41" name="Rectangle 46"/>
            <p:cNvSpPr/>
            <p:nvPr/>
          </p:nvSpPr>
          <p:spPr>
            <a:xfrm>
              <a:off x="4710369" y="6534653"/>
              <a:ext cx="45836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MS Reference Sans Serif" panose="020B060403050404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S</a:t>
              </a:r>
              <a:endParaRPr lang="ko-KR" altLang="en-US" sz="1200" b="1" baseline="-25000" dirty="0">
                <a:solidFill>
                  <a:schemeClr val="tx1"/>
                </a:solidFill>
                <a:latin typeface="MS Reference Sans Serif" panose="020B0604030504040204" pitchFamily="34" charset="0"/>
                <a:cs typeface="Microsoft Sans Serif" panose="020B0604020202020204" pitchFamily="34" charset="0"/>
              </a:endParaRPr>
            </a:p>
          </p:txBody>
        </p:sp>
      </p:grpSp>
      <p:cxnSp>
        <p:nvCxnSpPr>
          <p:cNvPr id="42" name="Straight Arrow Connector 39"/>
          <p:cNvCxnSpPr/>
          <p:nvPr/>
        </p:nvCxnSpPr>
        <p:spPr>
          <a:xfrm flipV="1">
            <a:off x="4632960" y="4853940"/>
            <a:ext cx="834390" cy="16459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3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Ultra-Wideband-Based positioning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7246"/>
            <a:ext cx="8021574" cy="4809717"/>
          </a:xfrm>
        </p:spPr>
        <p:txBody>
          <a:bodyPr>
            <a:normAutofit/>
          </a:bodyPr>
          <a:lstStyle/>
          <a:p>
            <a:r>
              <a:rPr lang="en-US" dirty="0"/>
              <a:t>Robust to multipath and non-line-of-sight (NLOS) effects</a:t>
            </a:r>
          </a:p>
          <a:p>
            <a:r>
              <a:rPr lang="en-US" dirty="0"/>
              <a:t>cm-level ranging error</a:t>
            </a:r>
          </a:p>
          <a:p>
            <a:r>
              <a:rPr lang="en-US" dirty="0"/>
              <a:t>Wide range applicable</a:t>
            </a:r>
          </a:p>
          <a:p>
            <a:r>
              <a:rPr lang="en-US" dirty="0"/>
              <a:t>Light weight, low power </a:t>
            </a:r>
            <a:r>
              <a:rPr lang="en-CA" altLang="ko-KR" dirty="0"/>
              <a:t>consumption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04" y="4731587"/>
            <a:ext cx="377758" cy="720000"/>
          </a:xfrm>
          <a:prstGeom prst="rect">
            <a:avLst/>
          </a:prstGeom>
        </p:spPr>
      </p:pic>
      <p:pic>
        <p:nvPicPr>
          <p:cNvPr id="8" name="Picture 3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418335" y="4426064"/>
            <a:ext cx="318546" cy="432000"/>
          </a:xfrm>
          <a:prstGeom prst="rect">
            <a:avLst/>
          </a:prstGeom>
        </p:spPr>
      </p:pic>
      <p:pic>
        <p:nvPicPr>
          <p:cNvPr id="9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82" y="4871525"/>
            <a:ext cx="377758" cy="720000"/>
          </a:xfrm>
          <a:prstGeom prst="rect">
            <a:avLst/>
          </a:prstGeom>
        </p:spPr>
      </p:pic>
      <p:pic>
        <p:nvPicPr>
          <p:cNvPr id="10" name="Picture 3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966613" y="4566002"/>
            <a:ext cx="318546" cy="432000"/>
          </a:xfrm>
          <a:prstGeom prst="rect">
            <a:avLst/>
          </a:prstGeom>
        </p:spPr>
      </p:pic>
      <p:pic>
        <p:nvPicPr>
          <p:cNvPr id="11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59" y="5837701"/>
            <a:ext cx="377758" cy="720000"/>
          </a:xfrm>
          <a:prstGeom prst="rect">
            <a:avLst/>
          </a:prstGeom>
        </p:spPr>
      </p:pic>
      <p:pic>
        <p:nvPicPr>
          <p:cNvPr id="12" name="Picture 4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636090" y="5532178"/>
            <a:ext cx="318546" cy="432000"/>
          </a:xfrm>
          <a:prstGeom prst="rect">
            <a:avLst/>
          </a:prstGeom>
        </p:spPr>
      </p:pic>
      <p:pic>
        <p:nvPicPr>
          <p:cNvPr id="1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06" y="5802976"/>
            <a:ext cx="377758" cy="720000"/>
          </a:xfrm>
          <a:prstGeom prst="rect">
            <a:avLst/>
          </a:prstGeom>
        </p:spPr>
      </p:pic>
      <p:pic>
        <p:nvPicPr>
          <p:cNvPr id="14" name="Picture 4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807837" y="5497453"/>
            <a:ext cx="318546" cy="432000"/>
          </a:xfrm>
          <a:prstGeom prst="rect">
            <a:avLst/>
          </a:prstGeom>
        </p:spPr>
      </p:pic>
      <p:pic>
        <p:nvPicPr>
          <p:cNvPr id="15" name="Picture 5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2" t="22869" r="18594" b="22131"/>
          <a:stretch/>
        </p:blipFill>
        <p:spPr>
          <a:xfrm>
            <a:off x="3905919" y="3358424"/>
            <a:ext cx="1088181" cy="720000"/>
          </a:xfrm>
          <a:prstGeom prst="rect">
            <a:avLst/>
          </a:prstGeom>
        </p:spPr>
      </p:pic>
      <p:cxnSp>
        <p:nvCxnSpPr>
          <p:cNvPr id="16" name="Straight Connector 81"/>
          <p:cNvCxnSpPr/>
          <p:nvPr/>
        </p:nvCxnSpPr>
        <p:spPr>
          <a:xfrm flipH="1" flipV="1">
            <a:off x="4380230" y="4000650"/>
            <a:ext cx="675842" cy="1531530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83"/>
          <p:cNvCxnSpPr/>
          <p:nvPr/>
        </p:nvCxnSpPr>
        <p:spPr>
          <a:xfrm flipH="1" flipV="1">
            <a:off x="4368800" y="3993030"/>
            <a:ext cx="1838960" cy="618194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8"/>
          <p:cNvCxnSpPr/>
          <p:nvPr/>
        </p:nvCxnSpPr>
        <p:spPr>
          <a:xfrm flipV="1">
            <a:off x="2651760" y="3989220"/>
            <a:ext cx="1732280" cy="489925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82"/>
          <p:cNvCxnSpPr/>
          <p:nvPr/>
        </p:nvCxnSpPr>
        <p:spPr>
          <a:xfrm flipV="1">
            <a:off x="3881120" y="3996840"/>
            <a:ext cx="491490" cy="1592284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02831" y="3648478"/>
            <a:ext cx="317974" cy="3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Works</a:t>
            </a:r>
            <a:endParaRPr lang="ko-KR" alt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010" y="1367246"/>
            <a:ext cx="7886700" cy="1211362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/>
              <a:t>UWB Sole System </a:t>
            </a:r>
            <a:r>
              <a:rPr lang="en-US" altLang="ko-KR" sz="1600" dirty="0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K. </a:t>
            </a:r>
            <a:r>
              <a:rPr lang="en-US" altLang="ko-KR" sz="1600" dirty="0" err="1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Guo</a:t>
            </a:r>
            <a:r>
              <a:rPr lang="en-US" altLang="ko-KR" sz="1600" dirty="0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2016, B. Dewberry 2016</a:t>
            </a:r>
            <a:endParaRPr lang="en-US" altLang="ko-KR" dirty="0"/>
          </a:p>
          <a:p>
            <a:pPr lvl="1"/>
            <a:r>
              <a:rPr lang="en-US" altLang="ko-KR" dirty="0"/>
              <a:t>Issue 1: Estimation of </a:t>
            </a:r>
            <a:r>
              <a:rPr lang="en-US" altLang="ko-KR" dirty="0">
                <a:solidFill>
                  <a:srgbClr val="0000FF"/>
                </a:solidFill>
              </a:rPr>
              <a:t>UWB station position</a:t>
            </a:r>
          </a:p>
          <a:p>
            <a:pPr lvl="1"/>
            <a:r>
              <a:rPr lang="en-US" altLang="ko-KR" dirty="0"/>
              <a:t>Issue 2: Trilateration &amp; </a:t>
            </a:r>
            <a:r>
              <a:rPr lang="en-US" altLang="ko-KR" dirty="0" err="1"/>
              <a:t>Kalman</a:t>
            </a:r>
            <a:r>
              <a:rPr lang="en-US" altLang="ko-KR" dirty="0"/>
              <a:t> Filter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1223010" y="2783558"/>
            <a:ext cx="7886700" cy="18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/>
              <a:t>GPS-UWB Coupled System </a:t>
            </a:r>
            <a:r>
              <a:rPr lang="en-US" altLang="ko-KR" sz="1600" dirty="0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K. </a:t>
            </a:r>
            <a:r>
              <a:rPr lang="en-US" altLang="ko-KR" sz="1600" dirty="0" err="1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Hausman</a:t>
            </a:r>
            <a:r>
              <a:rPr lang="en-US" altLang="ko-KR" sz="1600" dirty="0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2016, J. Wang 2016</a:t>
            </a:r>
            <a:endParaRPr lang="en-US" altLang="ko-KR" dirty="0"/>
          </a:p>
          <a:p>
            <a:pPr lvl="1"/>
            <a:r>
              <a:rPr lang="en-US" altLang="ko-KR" dirty="0"/>
              <a:t>Issue 1: Relative coordination between W and S</a:t>
            </a:r>
          </a:p>
          <a:p>
            <a:pPr lvl="1"/>
            <a:r>
              <a:rPr lang="en-US" altLang="ko-KR" dirty="0"/>
              <a:t>Issue 2: Fusion of W-based pose and S-based one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87" name="Content Placeholder 2"/>
          <p:cNvSpPr txBox="1">
            <a:spLocks/>
          </p:cNvSpPr>
          <p:nvPr/>
        </p:nvSpPr>
        <p:spPr>
          <a:xfrm>
            <a:off x="1223010" y="3960943"/>
            <a:ext cx="7886700" cy="18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/>
              <a:t>Range-Only SLAM </a:t>
            </a:r>
            <a:r>
              <a:rPr lang="en-US" altLang="ko-KR" sz="1600" dirty="0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F. </a:t>
            </a:r>
            <a:r>
              <a:rPr lang="en-US" altLang="ko-KR" sz="1600" dirty="0" err="1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Fabresse</a:t>
            </a:r>
            <a:r>
              <a:rPr lang="en-US" altLang="ko-KR" sz="1600" dirty="0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2015</a:t>
            </a:r>
            <a:endParaRPr lang="en-US" altLang="ko-KR" dirty="0"/>
          </a:p>
          <a:p>
            <a:pPr lvl="1"/>
            <a:r>
              <a:rPr lang="en-US" altLang="ko-KR" dirty="0"/>
              <a:t>Issue 1: Initialization with Gaussian mixture model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Issue 2: Range-Only Simultaneous localization and mapping</a:t>
            </a:r>
            <a:endParaRPr lang="ko-KR" altLang="en-US" dirty="0"/>
          </a:p>
        </p:txBody>
      </p:sp>
      <p:sp>
        <p:nvSpPr>
          <p:cNvPr id="89" name="Content Placeholder 2"/>
          <p:cNvSpPr txBox="1">
            <a:spLocks/>
          </p:cNvSpPr>
          <p:nvPr/>
        </p:nvSpPr>
        <p:spPr>
          <a:xfrm>
            <a:off x="1223010" y="5137356"/>
            <a:ext cx="7886700" cy="18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/>
              <a:t>Graph Optimization Approach </a:t>
            </a:r>
            <a:r>
              <a:rPr lang="en-US" altLang="ko-KR" sz="1600" dirty="0">
                <a:solidFill>
                  <a:prstClr val="black"/>
                </a:solidFill>
                <a:latin typeface="MS Reference Sans Serif" panose="020B060403050404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C. Wang, 2018</a:t>
            </a:r>
            <a:endParaRPr lang="ko-KR" altLang="en-US" sz="1600" dirty="0">
              <a:solidFill>
                <a:prstClr val="black"/>
              </a:solidFill>
              <a:latin typeface="MS Reference Sans Serif" panose="020B060403050404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7" name="왼쪽 중괄호 6"/>
          <p:cNvSpPr/>
          <p:nvPr/>
        </p:nvSpPr>
        <p:spPr>
          <a:xfrm>
            <a:off x="944118" y="1462706"/>
            <a:ext cx="356616" cy="2680619"/>
          </a:xfrm>
          <a:prstGeom prst="leftBrace">
            <a:avLst>
              <a:gd name="adj1" fmla="val 751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2460392"/>
            <a:ext cx="95000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Filtering</a:t>
            </a:r>
            <a:br>
              <a:rPr lang="en-US" altLang="ko-KR" dirty="0"/>
            </a:br>
            <a:r>
              <a:rPr lang="en-US" altLang="ko-KR" dirty="0"/>
              <a:t> based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11430" y="5032316"/>
            <a:ext cx="120097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Smoothing</a:t>
            </a:r>
            <a:br>
              <a:rPr lang="en-US" altLang="ko-KR" dirty="0"/>
            </a:br>
            <a:r>
              <a:rPr lang="en-US" altLang="ko-KR" dirty="0"/>
              <a:t> based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7618-BC91-4F4C-B2D2-1C7ECC2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dirty="0"/>
              <a:t>Research objective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CEC72F-CD3B-4734-85EF-9B99942C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Comparison between two algorithms</a:t>
            </a:r>
          </a:p>
          <a:p>
            <a:pPr indent="-142875">
              <a:buFont typeface="Arial" panose="020B0604020202020204" pitchFamily="34" charset="0"/>
              <a:buChar char="•"/>
            </a:pPr>
            <a:r>
              <a:rPr lang="ko-KR" altLang="en-US" sz="2000" dirty="0"/>
              <a:t>A Comparison of SLAM Algorithms with Range Only Sensors </a:t>
            </a:r>
            <a:r>
              <a:rPr lang="en-CA" altLang="ko-KR" sz="2000" dirty="0"/>
              <a:t/>
            </a:r>
            <a:br>
              <a:rPr lang="en-CA" altLang="ko-KR" sz="2000" dirty="0"/>
            </a:br>
            <a:r>
              <a:rPr lang="ko-KR" altLang="en-US" sz="2000" dirty="0"/>
              <a:t>[F. Herranz, 2014]</a:t>
            </a:r>
          </a:p>
          <a:p>
            <a:pPr indent="-142875">
              <a:buFont typeface="Arial" panose="020B0604020202020204" pitchFamily="34" charset="0"/>
              <a:buChar char="•"/>
            </a:pPr>
            <a:r>
              <a:rPr lang="ko-KR" altLang="en-US" sz="2000" dirty="0"/>
              <a:t>Incremental Smoothing vs. Filtering for Sensor Fusion </a:t>
            </a:r>
            <a:r>
              <a:rPr lang="en-CA" altLang="ko-KR" sz="2000" dirty="0"/>
              <a:t/>
            </a:r>
            <a:br>
              <a:rPr lang="en-CA" altLang="ko-KR" sz="2000" dirty="0"/>
            </a:br>
            <a:r>
              <a:rPr lang="ko-KR" altLang="en-US" sz="2000" dirty="0"/>
              <a:t>on an Indoor UAV [S. Lange, 2013]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CA" altLang="ko-KR" dirty="0">
                <a:solidFill>
                  <a:prstClr val="black"/>
                </a:solidFill>
              </a:rPr>
              <a:t>Which one is the best methodology for UAV positioning?</a:t>
            </a:r>
          </a:p>
          <a:p>
            <a:pPr indent="-142875">
              <a:buFont typeface="Arial" panose="020B0604020202020204" pitchFamily="34" charset="0"/>
              <a:buChar char="•"/>
            </a:pPr>
            <a:r>
              <a:rPr lang="en-CA" altLang="ko-KR" sz="2000" dirty="0">
                <a:solidFill>
                  <a:prstClr val="black"/>
                </a:solidFill>
              </a:rPr>
              <a:t>Accuracy, Robustness, Speed…etc.</a:t>
            </a:r>
          </a:p>
          <a:p>
            <a:pPr lvl="0"/>
            <a:endParaRPr lang="en-CA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lvl="0" indent="0">
              <a:buNone/>
            </a:pPr>
            <a:endParaRPr lang="en-CA" altLang="ko-KR" dirty="0">
              <a:solidFill>
                <a:prstClr val="black"/>
              </a:solidFill>
            </a:endParaRPr>
          </a:p>
          <a:p>
            <a:pPr lvl="0"/>
            <a:endParaRPr lang="en-CA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35B6CA-06BA-4763-8081-2C48A1A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67DE-5BF6-49D0-BF7A-76F5E776BCA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56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3954</TotalTime>
  <Words>873</Words>
  <Application>Microsoft Office PowerPoint</Application>
  <PresentationFormat>화면 슬라이드 쇼(4:3)</PresentationFormat>
  <Paragraphs>296</Paragraphs>
  <Slides>26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Adobe Arabic</vt:lpstr>
      <vt:lpstr>Adobe Heiti Std R</vt:lpstr>
      <vt:lpstr>맑은 고딕</vt:lpstr>
      <vt:lpstr>Arial</vt:lpstr>
      <vt:lpstr>Calibri</vt:lpstr>
      <vt:lpstr>Calibri Light</vt:lpstr>
      <vt:lpstr>Cambria Math</vt:lpstr>
      <vt:lpstr>Microsoft Sans Serif</vt:lpstr>
      <vt:lpstr>MS Reference Sans Serif</vt:lpstr>
      <vt:lpstr>Tahoma</vt:lpstr>
      <vt:lpstr>Wingdings</vt:lpstr>
      <vt:lpstr>Office Theme</vt:lpstr>
      <vt:lpstr>EKF and Smoothing-based UAV Positioning Using UWB and IMU Fusion</vt:lpstr>
      <vt:lpstr>Contents</vt:lpstr>
      <vt:lpstr>PowerPoint 프레젠테이션</vt:lpstr>
      <vt:lpstr>UAV application in GPS-denied environment</vt:lpstr>
      <vt:lpstr>Difficulties of Maneuvering a Drone  in GPS-denied environment</vt:lpstr>
      <vt:lpstr> Alternative Sensors for UAV Positioning</vt:lpstr>
      <vt:lpstr>Ultra-Wideband-Based positioning</vt:lpstr>
      <vt:lpstr>Related Works</vt:lpstr>
      <vt:lpstr>Research objective</vt:lpstr>
      <vt:lpstr>PowerPoint 프레젠테이션</vt:lpstr>
      <vt:lpstr>Filtering &amp; Smoothing (1/2)</vt:lpstr>
      <vt:lpstr>Filtering &amp; Smoothing (2/2)</vt:lpstr>
      <vt:lpstr>EKF &amp; Smoothing for UAV Positioning Using UWB &amp; IMU (1/2)</vt:lpstr>
      <vt:lpstr>EKF &amp; Smoothing for UAV Positioning Using UWB &amp; IMU (2/2)</vt:lpstr>
      <vt:lpstr>PowerPoint 프레젠테이션</vt:lpstr>
      <vt:lpstr>Simulation</vt:lpstr>
      <vt:lpstr>Simulation Result (1/3)</vt:lpstr>
      <vt:lpstr>Simulation Result (2/3)</vt:lpstr>
      <vt:lpstr>Simulation Result (3/3)</vt:lpstr>
      <vt:lpstr>Experiment Preparation with Real Systems (1/5)</vt:lpstr>
      <vt:lpstr>Experiment Preparation with Real Systems (2/5)</vt:lpstr>
      <vt:lpstr>Experiment Preparation with Real Systems (3/5)</vt:lpstr>
      <vt:lpstr>Experiment Preparation with Real Systems (4/5)</vt:lpstr>
      <vt:lpstr>Experiment Preparation with Real Systems (5/5)</vt:lpstr>
      <vt:lpstr>PowerPoint 프레젠테이션</vt:lpstr>
      <vt:lpstr>Conclusion &amp; 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JUNGWONKANG</dc:creator>
  <cp:lastModifiedBy>박 건우</cp:lastModifiedBy>
  <cp:revision>3217</cp:revision>
  <cp:lastPrinted>2018-04-17T18:57:25Z</cp:lastPrinted>
  <dcterms:created xsi:type="dcterms:W3CDTF">2017-07-29T13:05:08Z</dcterms:created>
  <dcterms:modified xsi:type="dcterms:W3CDTF">2018-06-19T19:47:20Z</dcterms:modified>
</cp:coreProperties>
</file>